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F6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11B3EC3-F4B2-4382-AC4D-989402DE407E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AC5C93C-A982-4F40-A4D6-5E1CE0432E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075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E28F3-084F-390F-D1D1-30D40DAEF1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A1E15B-1BB5-955A-41B4-1A8DFC165D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6D19E-0CFC-031A-9C8C-EABB80B68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3E03-0E3E-4CF4-A61F-7274ADD43A86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DC735F-2C4F-9340-4AFF-AB6430313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ED82AC-6133-4051-476E-61F639C2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12B0-4F51-472F-A014-C7C359CB4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283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FFC63-DEF4-6ED7-8BFD-E90DAAB66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925ECD-FAA4-8EA8-F85B-3C031DC67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DAD5EB-9686-628A-7E50-FA32BDC6B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3E03-0E3E-4CF4-A61F-7274ADD43A86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E8B5E-C682-8D56-5191-E2CB70C38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5EDBE2-6904-7D39-9F39-F2CE60337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12B0-4F51-472F-A014-C7C359CB4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977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E171F5-E308-DA72-2CB1-7E3810CB3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1C219B-BA7E-E209-D3B4-82EB1EA3A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907FA-A571-EF6F-F43B-161F5FC21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3E03-0E3E-4CF4-A61F-7274ADD43A86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D5653-59D2-87D4-A455-F99F3DD54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33FD1-CEA5-0B91-B5CA-EE20DCF0A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12B0-4F51-472F-A014-C7C359CB4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520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49408-E236-EC4C-3427-E7EBA8982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B698A-8841-A41C-CAB4-FB488D28D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3F29F-A33C-9487-DA41-DA569C01A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3E03-0E3E-4CF4-A61F-7274ADD43A86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E2BC2-F335-BA5E-FA2C-6F35A1D9B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C23B9-D6B9-7FD6-13DA-990A79EDA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12B0-4F51-472F-A014-C7C359CB4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52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AD059-60C6-0DA1-5DE9-1B30794F5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EC8CE4-E08F-8BFA-DF52-65335710E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A1299-4A7A-0B77-2669-7B95B9380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3E03-0E3E-4CF4-A61F-7274ADD43A86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0B8FD-87FD-5749-AB92-F6824FCC5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3AC87-7CC5-8DAD-5BC0-3067F87E0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12B0-4F51-472F-A014-C7C359CB4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98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DA684-B176-2DB7-FD16-F3D22F0EE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7C608-08C0-B6A3-BC0D-79179B1412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C3BB6E-6D13-633D-E1F7-59F42FFF5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04B6DC-5CBD-C93D-2057-058015A7F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3E03-0E3E-4CF4-A61F-7274ADD43A86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9330B0-7E72-989C-84FC-DCCCB8651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6B844B-1F80-E45A-A15A-F9B9A773A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12B0-4F51-472F-A014-C7C359CB4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43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636504-98D0-F562-4AE8-90CE5408B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6DFC5-4762-A8E3-B1B7-B07BA2C9F9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FDD3F8-9753-9B88-C056-E6F4D3B6E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E6C913-D8F9-85FE-508C-3C22D4DA46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64F9F2-3F1B-5985-6203-3F42CB6104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2F1B1E-53FF-9301-6D98-69F67E4D5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3E03-0E3E-4CF4-A61F-7274ADD43A86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225585-2A2D-A884-54A7-E8BF33006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B7F3A4-16C3-24CE-92B6-1E46A4AF6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12B0-4F51-472F-A014-C7C359CB4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155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565A7-5354-CD0D-2001-CAB8243DA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EFAE74-208A-A349-5A06-DA7B4F204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3E03-0E3E-4CF4-A61F-7274ADD43A86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FE4542-FC15-0E70-6B6A-B812DEF85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9DB000-2684-E7F9-9EBE-A3CFC4F6D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12B0-4F51-472F-A014-C7C359CB4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132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0D1C97-0BCB-6F84-576C-7E6709373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3E03-0E3E-4CF4-A61F-7274ADD43A86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843A01-4E98-7330-D9E9-4F35E2BB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A97C4F-CE00-EEF2-0616-0208806C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12B0-4F51-472F-A014-C7C359CB4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885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1654E-2C4C-D422-17F0-2744C4C2A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EF45C-BE34-397A-34B2-27B4A965F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4663E0-FFA3-750C-ED33-290972526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D13E8D-3703-A9C4-4193-4F19393C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3E03-0E3E-4CF4-A61F-7274ADD43A86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F5E7F7-D2C4-84B4-E5A7-8338C306F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D729A8-AC75-0A4F-49A6-1F512103A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12B0-4F51-472F-A014-C7C359CB4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849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09F32-CD17-5E59-2783-190CF0547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A192F1-8AE8-7140-B1DC-4329EB1E30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181ED7-26C9-5894-BF99-AD250A850B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3DDCB5-CDED-D3E5-BF6C-C9D6C6B31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23E03-0E3E-4CF4-A61F-7274ADD43A86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D8203C-AEB5-1DFF-B0D8-8116BA7A8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FCC983-C5AD-79CD-FFE6-DDE463532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12B0-4F51-472F-A014-C7C359CB4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699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4C0023-8133-CF7A-49B6-FB9E77A5C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C3E85-CC4C-DE2B-D0E1-0E64E407C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9BE09-ADDC-0ED9-CDA4-89D4C4B7C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C23E03-0E3E-4CF4-A61F-7274ADD43A86}" type="datetimeFigureOut">
              <a:rPr lang="en-GB" smtClean="0"/>
              <a:t>22/10/2024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0EBA2-C841-E013-488B-06D9B14BF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CF5CD-2068-7A11-F815-089D709F94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8E12B0-4F51-472F-A014-C7C359CB44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50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hyperlink" Target="mailto:dementia@ageukwsbh.org.uk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6A57A0-C106-2B74-7E6A-C84159461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033386"/>
              </p:ext>
            </p:extLst>
          </p:nvPr>
        </p:nvGraphicFramePr>
        <p:xfrm>
          <a:off x="231783" y="742401"/>
          <a:ext cx="11695518" cy="5642925"/>
        </p:xfrm>
        <a:graphic>
          <a:graphicData uri="http://schemas.openxmlformats.org/drawingml/2006/table">
            <a:tbl>
              <a:tblPr firstRow="1" bandRow="1">
                <a:solidFill>
                  <a:srgbClr val="ECA062"/>
                </a:solidFill>
                <a:tableStyleId>{5940675A-B579-460E-94D1-54222C63F5DA}</a:tableStyleId>
              </a:tblPr>
              <a:tblGrid>
                <a:gridCol w="2466680">
                  <a:extLst>
                    <a:ext uri="{9D8B030D-6E8A-4147-A177-3AD203B41FA5}">
                      <a16:colId xmlns:a16="http://schemas.microsoft.com/office/drawing/2014/main" val="4118350292"/>
                    </a:ext>
                  </a:extLst>
                </a:gridCol>
                <a:gridCol w="2149636">
                  <a:extLst>
                    <a:ext uri="{9D8B030D-6E8A-4147-A177-3AD203B41FA5}">
                      <a16:colId xmlns:a16="http://schemas.microsoft.com/office/drawing/2014/main" val="1972157492"/>
                    </a:ext>
                  </a:extLst>
                </a:gridCol>
                <a:gridCol w="2085472">
                  <a:extLst>
                    <a:ext uri="{9D8B030D-6E8A-4147-A177-3AD203B41FA5}">
                      <a16:colId xmlns:a16="http://schemas.microsoft.com/office/drawing/2014/main" val="3695136140"/>
                    </a:ext>
                  </a:extLst>
                </a:gridCol>
                <a:gridCol w="2660315">
                  <a:extLst>
                    <a:ext uri="{9D8B030D-6E8A-4147-A177-3AD203B41FA5}">
                      <a16:colId xmlns:a16="http://schemas.microsoft.com/office/drawing/2014/main" val="342055171"/>
                    </a:ext>
                  </a:extLst>
                </a:gridCol>
                <a:gridCol w="2333415">
                  <a:extLst>
                    <a:ext uri="{9D8B030D-6E8A-4147-A177-3AD203B41FA5}">
                      <a16:colId xmlns:a16="http://schemas.microsoft.com/office/drawing/2014/main" val="3007786335"/>
                    </a:ext>
                  </a:extLst>
                </a:gridCol>
              </a:tblGrid>
              <a:tr h="340110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Tuesday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Wednesday</a:t>
                      </a:r>
                    </a:p>
                  </a:txBody>
                  <a:tcPr>
                    <a:solidFill>
                      <a:srgbClr val="F6F6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Thursday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chemeClr val="bg1"/>
                          </a:solidFill>
                        </a:rPr>
                        <a:t>Friday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757006"/>
                  </a:ext>
                </a:extLst>
              </a:tr>
              <a:tr h="52771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kern="1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10.00am-3.00pm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Age UK West Sussex, Brighton &amp; Hove</a:t>
                      </a:r>
                      <a:r>
                        <a:rPr lang="en-GB" sz="1500" b="0" kern="1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GB" sz="1300" b="1" kern="1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Daybreak Respite</a:t>
                      </a:r>
                      <a:endParaRPr lang="en-GB" sz="1300" kern="1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300" kern="1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Please contact us 07753 879 779 / 01903 792015 for more information or email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300" u="sng" kern="1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dementia@ageukwsbh.org.uk</a:t>
                      </a:r>
                      <a:endParaRPr lang="en-GB" sz="1300" kern="1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300" kern="1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The Daybreak respite service provides day support for people living with dementia, which includes stimulating/meaningful activities to promote confidence and social interaction. The service also provides much needed respite to carers. All refreshments and a two-course lunch provided.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1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Pre-book only</a:t>
                      </a:r>
                      <a:r>
                        <a:rPr lang="en-US" sz="1300" b="0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i="1" kern="100" dirty="0">
                          <a:solidFill>
                            <a:srgbClr val="545454"/>
                          </a:solidFill>
                          <a:effectLst/>
                          <a:highlight>
                            <a:srgbClr val="FFFFFF"/>
                          </a:highlight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GB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kern="1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11.00am – 11.40am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Chair Fitness            with Sue</a:t>
                      </a:r>
                      <a:endParaRPr lang="en-GB" sz="1500" kern="1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500" b="1" kern="1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£6</a:t>
                      </a:r>
                      <a:endParaRPr lang="en-GB" sz="1500" kern="1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300" kern="1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 need to pre-book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300" b="0" kern="1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Community café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open 11.40am to 12.45pm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300" kern="1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6F67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10.30am -11.15am</a:t>
                      </a:r>
                    </a:p>
                    <a:p>
                      <a:pPr algn="ctr"/>
                      <a:endParaRPr lang="en-GB" sz="16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en-GB" sz="1500" b="1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Stretch and Tone</a:t>
                      </a:r>
                    </a:p>
                    <a:p>
                      <a:pPr algn="ctr"/>
                      <a:r>
                        <a:rPr lang="en-GB" sz="1500" b="1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(Together Fitness)</a:t>
                      </a:r>
                    </a:p>
                    <a:p>
                      <a:pPr algn="ctr"/>
                      <a:r>
                        <a:rPr lang="en-GB" sz="1500" b="1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£5</a:t>
                      </a:r>
                    </a:p>
                    <a:p>
                      <a:pPr algn="ctr" rtl="0" fontAlgn="base"/>
                      <a:r>
                        <a:rPr lang="en-US" sz="1300" b="0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contact Michelle on 07813 791098 or info.strongertogetherfitness.co.uk   </a:t>
                      </a:r>
                    </a:p>
                    <a:p>
                      <a:pPr algn="ctr" rtl="0" fontAlgn="base"/>
                      <a:r>
                        <a:rPr lang="en-US" sz="1300" b="1" i="1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Pre-book only</a:t>
                      </a:r>
                      <a:r>
                        <a:rPr lang="en-US" sz="1300" b="0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 rtl="0" fontAlgn="base"/>
                      <a:endParaRPr lang="en-US" sz="1300" b="0" i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Community café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 </a:t>
                      </a:r>
                      <a:r>
                        <a:rPr lang="en-GB" sz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open 11.15am to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</a:rPr>
                        <a:t>12.30pm</a:t>
                      </a:r>
                    </a:p>
                    <a:p>
                      <a:pPr algn="ctr" rtl="0" fontAlgn="base"/>
                      <a:endParaRPr lang="en-US" sz="1300" b="0" i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n-GB" sz="1600" b="1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1500" b="0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10.00am- 2.00pm </a:t>
                      </a:r>
                    </a:p>
                    <a:p>
                      <a:pPr algn="ctr" rtl="0" fontAlgn="base"/>
                      <a:endParaRPr lang="en-US" sz="1500" b="1" i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US" sz="1500" b="1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Friendship Fridays</a:t>
                      </a:r>
                      <a:r>
                        <a:rPr lang="en-US" sz="1500" b="0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 rtl="0" fontAlgn="base"/>
                      <a:r>
                        <a:rPr lang="en-US" sz="1500" b="1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£17</a:t>
                      </a:r>
                      <a:r>
                        <a:rPr lang="en-US" sz="1500" b="0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 rtl="0" fontAlgn="base"/>
                      <a:endParaRPr lang="en-US" sz="1500" b="0" i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endParaRPr lang="en-US" sz="1300" b="0" i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endParaRPr lang="en-US" sz="1300" b="0" i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endParaRPr lang="en-US" sz="1300" b="0" i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r>
                        <a:rPr lang="en-US" sz="1300" b="0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Please contact us</a:t>
                      </a:r>
                      <a:endParaRPr lang="en-US" sz="1300" b="0" i="0" u="sng" strike="noStrike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ctr">
                        <a:buNone/>
                      </a:pPr>
                      <a:r>
                        <a:rPr lang="en-US" sz="1300" b="0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07753879779 or email  </a:t>
                      </a:r>
                      <a:r>
                        <a:rPr lang="en-US" sz="1200" b="0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care@ageukwsbh.org.uk</a:t>
                      </a:r>
                      <a:endParaRPr lang="en-US" sz="1200" b="0" i="0" u="sng" strike="noStrike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 rtl="0" fontAlgn="base"/>
                      <a:endParaRPr lang="en-US" sz="1500" b="0" i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300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 along to this mixed group for a 2-course lunch and fun activities</a:t>
                      </a:r>
                    </a:p>
                    <a:p>
                      <a:pPr algn="ctr"/>
                      <a:endParaRPr lang="en-US" sz="1300" i="0" kern="120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i="1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Pre-book only</a:t>
                      </a:r>
                      <a:r>
                        <a:rPr lang="en-US" sz="1300" b="0" i="0" kern="1200" dirty="0">
                          <a:solidFill>
                            <a:schemeClr val="tx2">
                              <a:lumMod val="90000"/>
                              <a:lumOff val="1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ctr"/>
                      <a:endParaRPr lang="en-GB" sz="1300" i="0" dirty="0">
                        <a:solidFill>
                          <a:schemeClr val="tx2">
                            <a:lumMod val="90000"/>
                            <a:lumOff val="1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93799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E8CFB42-B3FB-6FDA-351A-A16B2EA8CEA9}"/>
              </a:ext>
            </a:extLst>
          </p:cNvPr>
          <p:cNvSpPr txBox="1"/>
          <p:nvPr/>
        </p:nvSpPr>
        <p:spPr>
          <a:xfrm>
            <a:off x="2121032" y="52773"/>
            <a:ext cx="77299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Lavinia House Timetable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30E8D8-23DB-761F-622C-71C42B9C1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9406" y="6629917"/>
            <a:ext cx="11956330" cy="308864"/>
          </a:xfrm>
        </p:spPr>
        <p:txBody>
          <a:bodyPr/>
          <a:lstStyle/>
          <a:p>
            <a:r>
              <a:rPr lang="en-GB" b="1" kern="10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Registered office: 29 -31 Prestonville Road, Brighton BN1 3TJ. Registered company no. 04146487. Registered charity no. 410882904</a:t>
            </a:r>
            <a:endParaRPr lang="en-GB" kern="100" dirty="0">
              <a:solidFill>
                <a:schemeClr val="tx2">
                  <a:lumMod val="90000"/>
                  <a:lumOff val="1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FA7437-04FD-9FA7-7988-252927B26E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06" y="0"/>
            <a:ext cx="1338606" cy="580674"/>
          </a:xfrm>
          <a:prstGeom prst="rect">
            <a:avLst/>
          </a:prstGeom>
        </p:spPr>
      </p:pic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000594C-CD5B-605F-F17D-F532D2E76B94}"/>
              </a:ext>
            </a:extLst>
          </p:cNvPr>
          <p:cNvCxnSpPr>
            <a:cxnSpLocks/>
          </p:cNvCxnSpPr>
          <p:nvPr/>
        </p:nvCxnSpPr>
        <p:spPr>
          <a:xfrm>
            <a:off x="2929471" y="3517463"/>
            <a:ext cx="17494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AD8C155-6AFB-96D5-C41E-24A3BC0F6261}"/>
              </a:ext>
            </a:extLst>
          </p:cNvPr>
          <p:cNvCxnSpPr/>
          <p:nvPr/>
        </p:nvCxnSpPr>
        <p:spPr>
          <a:xfrm>
            <a:off x="7349187" y="3363897"/>
            <a:ext cx="2130249" cy="1437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48592D1-B9FC-27AC-EB78-9F90BF786963}"/>
              </a:ext>
            </a:extLst>
          </p:cNvPr>
          <p:cNvCxnSpPr>
            <a:cxnSpLocks/>
          </p:cNvCxnSpPr>
          <p:nvPr/>
        </p:nvCxnSpPr>
        <p:spPr>
          <a:xfrm>
            <a:off x="7573258" y="4182789"/>
            <a:ext cx="195527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73938C3-7A02-0E8D-45B0-61AB18C51595}"/>
              </a:ext>
            </a:extLst>
          </p:cNvPr>
          <p:cNvSpPr txBox="1"/>
          <p:nvPr/>
        </p:nvSpPr>
        <p:spPr>
          <a:xfrm>
            <a:off x="7297804" y="4357840"/>
            <a:ext cx="213045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 fontAlgn="base"/>
            <a:r>
              <a:rPr lang="en-US" sz="1500" b="0" i="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12.30pm – 14.30pm </a:t>
            </a:r>
          </a:p>
          <a:p>
            <a:pPr algn="ctr" rtl="0" fontAlgn="base"/>
            <a:r>
              <a:rPr lang="en-US" sz="1500" b="0" i="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 </a:t>
            </a:r>
            <a:r>
              <a:rPr lang="en-US" sz="1500" b="1" i="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Chatty Crochet</a:t>
            </a:r>
            <a:r>
              <a:rPr lang="en-US" sz="1500" b="0" i="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 </a:t>
            </a:r>
          </a:p>
          <a:p>
            <a:pPr algn="ctr" rtl="0" fontAlgn="base"/>
            <a:r>
              <a:rPr lang="en-US" sz="1500" b="1" i="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£3</a:t>
            </a:r>
            <a:r>
              <a:rPr lang="en-US" sz="1500" b="0" i="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 </a:t>
            </a:r>
          </a:p>
          <a:p>
            <a:pPr algn="ctr" rtl="0" fontAlgn="base"/>
            <a:r>
              <a:rPr lang="en-US" sz="1300" b="0" i="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 </a:t>
            </a:r>
            <a:r>
              <a:rPr lang="en-US" sz="1300" b="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All abilities welcome, includes a hot drink </a:t>
            </a:r>
          </a:p>
          <a:p>
            <a:pPr algn="ctr" rtl="0" fontAlgn="base"/>
            <a:r>
              <a:rPr lang="en-US" sz="1300" b="0" i="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 </a:t>
            </a:r>
          </a:p>
          <a:p>
            <a:pPr algn="ctr" rtl="0" fontAlgn="base"/>
            <a:r>
              <a:rPr lang="en-US" sz="1300" b="1" i="1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No need to pre-book</a:t>
            </a:r>
            <a:r>
              <a:rPr lang="en-US" sz="1300" b="0" i="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</a:rPr>
              <a:t> 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619B358-FA40-2FAB-637C-6FA81966486E}"/>
              </a:ext>
            </a:extLst>
          </p:cNvPr>
          <p:cNvCxnSpPr>
            <a:cxnSpLocks/>
          </p:cNvCxnSpPr>
          <p:nvPr/>
        </p:nvCxnSpPr>
        <p:spPr>
          <a:xfrm>
            <a:off x="2929471" y="4678911"/>
            <a:ext cx="17533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9B385A44-7B77-A476-5ED4-87AE97A4A8CE}"/>
              </a:ext>
            </a:extLst>
          </p:cNvPr>
          <p:cNvSpPr/>
          <p:nvPr/>
        </p:nvSpPr>
        <p:spPr>
          <a:xfrm rot="19662239">
            <a:off x="2048850" y="4295389"/>
            <a:ext cx="2049315" cy="3231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15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31" name="Graphic 30" descr="Tea with solid fill">
            <a:extLst>
              <a:ext uri="{FF2B5EF4-FFF2-40B4-BE49-F238E27FC236}">
                <a16:creationId xmlns:a16="http://schemas.microsoft.com/office/drawing/2014/main" id="{D09B075E-4B26-1C8C-796D-25661447EA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03605" y="4760868"/>
            <a:ext cx="601159" cy="601159"/>
          </a:xfrm>
          <a:prstGeom prst="rect">
            <a:avLst/>
          </a:prstGeom>
        </p:spPr>
      </p:pic>
      <p:pic>
        <p:nvPicPr>
          <p:cNvPr id="33" name="Graphic 32" descr="Director's Chair with solid fill">
            <a:extLst>
              <a:ext uri="{FF2B5EF4-FFF2-40B4-BE49-F238E27FC236}">
                <a16:creationId xmlns:a16="http://schemas.microsoft.com/office/drawing/2014/main" id="{76BBAE30-F051-E818-D050-BD37F9CD8D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57466" y="2755414"/>
            <a:ext cx="493439" cy="493439"/>
          </a:xfrm>
          <a:prstGeom prst="rect">
            <a:avLst/>
          </a:prstGeom>
        </p:spPr>
      </p:pic>
      <p:pic>
        <p:nvPicPr>
          <p:cNvPr id="35" name="Graphic 34" descr="Dance steps with solid fill">
            <a:extLst>
              <a:ext uri="{FF2B5EF4-FFF2-40B4-BE49-F238E27FC236}">
                <a16:creationId xmlns:a16="http://schemas.microsoft.com/office/drawing/2014/main" id="{84155227-BBB6-855D-F6C0-1F77E6B4BBF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18668917">
            <a:off x="8993416" y="1357826"/>
            <a:ext cx="457020" cy="457020"/>
          </a:xfrm>
          <a:prstGeom prst="rect">
            <a:avLst/>
          </a:prstGeom>
        </p:spPr>
      </p:pic>
      <p:pic>
        <p:nvPicPr>
          <p:cNvPr id="37" name="Graphic 36" descr="Alterations &amp; Tailoring with solid fill">
            <a:extLst>
              <a:ext uri="{FF2B5EF4-FFF2-40B4-BE49-F238E27FC236}">
                <a16:creationId xmlns:a16="http://schemas.microsoft.com/office/drawing/2014/main" id="{271B1467-CCEA-0648-76DD-FA7AD91A3B3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212836" y="5847656"/>
            <a:ext cx="545663" cy="545663"/>
          </a:xfrm>
          <a:prstGeom prst="rect">
            <a:avLst/>
          </a:prstGeom>
        </p:spPr>
      </p:pic>
      <p:pic>
        <p:nvPicPr>
          <p:cNvPr id="39" name="Graphic 38" descr="Restaurant with solid fill">
            <a:extLst>
              <a:ext uri="{FF2B5EF4-FFF2-40B4-BE49-F238E27FC236}">
                <a16:creationId xmlns:a16="http://schemas.microsoft.com/office/drawing/2014/main" id="{5DB44A78-984C-C8BF-885A-B7A502E01BC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737129" y="5069369"/>
            <a:ext cx="505991" cy="505991"/>
          </a:xfrm>
          <a:prstGeom prst="rect">
            <a:avLst/>
          </a:prstGeom>
        </p:spPr>
      </p:pic>
      <p:pic>
        <p:nvPicPr>
          <p:cNvPr id="41" name="Graphic 40" descr="Children outline">
            <a:extLst>
              <a:ext uri="{FF2B5EF4-FFF2-40B4-BE49-F238E27FC236}">
                <a16:creationId xmlns:a16="http://schemas.microsoft.com/office/drawing/2014/main" id="{E6D3C8BC-EE38-9599-37AF-B9E85EC51413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459124" y="1973377"/>
            <a:ext cx="783996" cy="783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366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website with colorful text&#10;&#10;Description automatically generated with medium confidence">
            <a:extLst>
              <a:ext uri="{FF2B5EF4-FFF2-40B4-BE49-F238E27FC236}">
                <a16:creationId xmlns:a16="http://schemas.microsoft.com/office/drawing/2014/main" id="{39EDD849-B694-4808-30F6-4B0FFC7B1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177" y="156706"/>
            <a:ext cx="9240540" cy="6544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887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2b618dc-fe95-407d-90ac-0ae9c6e02f4e">
      <Terms xmlns="http://schemas.microsoft.com/office/infopath/2007/PartnerControls"/>
    </lcf76f155ced4ddcb4097134ff3c332f>
    <TaxCatchAll xmlns="e9a15c19-5dfa-4965-affc-a9a1764f01db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C23C818EC41C41AA7658F2D5FD7267" ma:contentTypeVersion="18" ma:contentTypeDescription="Create a new document." ma:contentTypeScope="" ma:versionID="f6d388f7f607b7c99e1de4534590b975">
  <xsd:schema xmlns:xsd="http://www.w3.org/2001/XMLSchema" xmlns:xs="http://www.w3.org/2001/XMLSchema" xmlns:p="http://schemas.microsoft.com/office/2006/metadata/properties" xmlns:ns2="42b618dc-fe95-407d-90ac-0ae9c6e02f4e" xmlns:ns3="e9a15c19-5dfa-4965-affc-a9a1764f01db" targetNamespace="http://schemas.microsoft.com/office/2006/metadata/properties" ma:root="true" ma:fieldsID="ebd2574d07c9ccd0aebcbc19f55922bd" ns2:_="" ns3:_="">
    <xsd:import namespace="42b618dc-fe95-407d-90ac-0ae9c6e02f4e"/>
    <xsd:import namespace="e9a15c19-5dfa-4965-affc-a9a1764f01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b618dc-fe95-407d-90ac-0ae9c6e02f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6f86e990-1e92-4dfd-bbe2-063ebb5ccb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a15c19-5dfa-4965-affc-a9a1764f01d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12abaa4-087e-4d93-841f-b12e3421d132}" ma:internalName="TaxCatchAll" ma:showField="CatchAllData" ma:web="e9a15c19-5dfa-4965-affc-a9a1764f01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0E0B2F-EF91-4824-B01B-6ABD7E9741C9}">
  <ds:schemaRefs>
    <ds:schemaRef ds:uri="http://schemas.microsoft.com/office/2006/metadata/properties"/>
    <ds:schemaRef ds:uri="http://schemas.microsoft.com/office/infopath/2007/PartnerControls"/>
    <ds:schemaRef ds:uri="42b618dc-fe95-407d-90ac-0ae9c6e02f4e"/>
    <ds:schemaRef ds:uri="e9a15c19-5dfa-4965-affc-a9a1764f01db"/>
  </ds:schemaRefs>
</ds:datastoreItem>
</file>

<file path=customXml/itemProps2.xml><?xml version="1.0" encoding="utf-8"?>
<ds:datastoreItem xmlns:ds="http://schemas.openxmlformats.org/officeDocument/2006/customXml" ds:itemID="{BADB0E3B-6FF3-42F9-88DA-43961DA594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b618dc-fe95-407d-90ac-0ae9c6e02f4e"/>
    <ds:schemaRef ds:uri="e9a15c19-5dfa-4965-affc-a9a1764f01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13E317B-31C8-423F-9013-CD3272905CD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222</Words>
  <Application>Microsoft Office PowerPoint</Application>
  <PresentationFormat>Widescreen</PresentationFormat>
  <Paragraphs>54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Gallon</dc:creator>
  <cp:lastModifiedBy>Kate Sims</cp:lastModifiedBy>
  <cp:revision>26</cp:revision>
  <cp:lastPrinted>2024-06-13T13:25:16Z</cp:lastPrinted>
  <dcterms:created xsi:type="dcterms:W3CDTF">2024-05-28T12:32:53Z</dcterms:created>
  <dcterms:modified xsi:type="dcterms:W3CDTF">2024-10-22T15:40:06Z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0x0101005AC23C818EC41C41AA7658F2D5FD7267</vt:lpwstr>
  </property>
</Properties>
</file>