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80355" y="953180"/>
            <a:ext cx="4683902" cy="2529307"/>
          </a:xfrm>
          <a:custGeom>
            <a:avLst/>
            <a:gdLst/>
            <a:ahLst/>
            <a:cxnLst/>
            <a:rect l="l" t="t" r="r" b="b"/>
            <a:pathLst>
              <a:path w="4683902" h="2529307">
                <a:moveTo>
                  <a:pt x="0" y="0"/>
                </a:moveTo>
                <a:lnTo>
                  <a:pt x="4683901" y="0"/>
                </a:lnTo>
                <a:lnTo>
                  <a:pt x="4683901" y="2529307"/>
                </a:lnTo>
                <a:lnTo>
                  <a:pt x="0" y="2529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94137" y="3920081"/>
            <a:ext cx="7016804" cy="2096063"/>
            <a:chOff x="0" y="0"/>
            <a:chExt cx="9355739" cy="2794751"/>
          </a:xfrm>
        </p:grpSpPr>
        <p:sp>
          <p:nvSpPr>
            <p:cNvPr id="4" name="Freeform 4"/>
            <p:cNvSpPr/>
            <p:nvPr/>
          </p:nvSpPr>
          <p:spPr>
            <a:xfrm flipH="1">
              <a:off x="8191475" y="353193"/>
              <a:ext cx="1164263" cy="2088365"/>
            </a:xfrm>
            <a:custGeom>
              <a:avLst/>
              <a:gdLst/>
              <a:ahLst/>
              <a:cxnLst/>
              <a:rect l="l" t="t" r="r" b="b"/>
              <a:pathLst>
                <a:path w="1164263" h="2088365">
                  <a:moveTo>
                    <a:pt x="1164264" y="0"/>
                  </a:moveTo>
                  <a:lnTo>
                    <a:pt x="0" y="0"/>
                  </a:lnTo>
                  <a:lnTo>
                    <a:pt x="0" y="2088365"/>
                  </a:lnTo>
                  <a:lnTo>
                    <a:pt x="1164264" y="2088365"/>
                  </a:lnTo>
                  <a:lnTo>
                    <a:pt x="116426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1297763"/>
              <a:ext cx="7975763" cy="1496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154"/>
                </a:lnSpc>
              </a:pPr>
              <a:r>
                <a:rPr lang="en-US" sz="8154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PLACES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3630" y="161925"/>
              <a:ext cx="7722134" cy="1416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895"/>
                </a:lnSpc>
              </a:pPr>
              <a:r>
                <a:rPr lang="en-US" sz="7895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WELCOME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309368" y="8372917"/>
            <a:ext cx="3978632" cy="1914083"/>
          </a:xfrm>
          <a:custGeom>
            <a:avLst/>
            <a:gdLst/>
            <a:ahLst/>
            <a:cxnLst/>
            <a:rect l="l" t="t" r="r" b="b"/>
            <a:pathLst>
              <a:path w="3978632" h="1914083">
                <a:moveTo>
                  <a:pt x="0" y="0"/>
                </a:moveTo>
                <a:lnTo>
                  <a:pt x="3978632" y="0"/>
                </a:lnTo>
                <a:lnTo>
                  <a:pt x="3978632" y="1914083"/>
                </a:lnTo>
                <a:lnTo>
                  <a:pt x="0" y="1914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88853" y="3920081"/>
            <a:ext cx="1384949" cy="1524015"/>
          </a:xfrm>
          <a:custGeom>
            <a:avLst/>
            <a:gdLst/>
            <a:ahLst/>
            <a:cxnLst/>
            <a:rect l="l" t="t" r="r" b="b"/>
            <a:pathLst>
              <a:path w="1384949" h="1524015">
                <a:moveTo>
                  <a:pt x="0" y="0"/>
                </a:moveTo>
                <a:lnTo>
                  <a:pt x="1384949" y="0"/>
                </a:lnTo>
                <a:lnTo>
                  <a:pt x="1384949" y="1524016"/>
                </a:lnTo>
                <a:lnTo>
                  <a:pt x="0" y="15240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7190936"/>
            <a:ext cx="3176649" cy="873579"/>
          </a:xfrm>
          <a:custGeom>
            <a:avLst/>
            <a:gdLst/>
            <a:ahLst/>
            <a:cxnLst/>
            <a:rect l="l" t="t" r="r" b="b"/>
            <a:pathLst>
              <a:path w="3176649" h="873579">
                <a:moveTo>
                  <a:pt x="0" y="0"/>
                </a:moveTo>
                <a:lnTo>
                  <a:pt x="3176649" y="0"/>
                </a:lnTo>
                <a:lnTo>
                  <a:pt x="3176649" y="873578"/>
                </a:lnTo>
                <a:lnTo>
                  <a:pt x="0" y="873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25941" y="3714570"/>
            <a:ext cx="4349467" cy="2669486"/>
          </a:xfrm>
          <a:custGeom>
            <a:avLst/>
            <a:gdLst/>
            <a:ahLst/>
            <a:cxnLst/>
            <a:rect l="l" t="t" r="r" b="b"/>
            <a:pathLst>
              <a:path w="4349467" h="2669486">
                <a:moveTo>
                  <a:pt x="0" y="0"/>
                </a:moveTo>
                <a:lnTo>
                  <a:pt x="4349468" y="0"/>
                </a:lnTo>
                <a:lnTo>
                  <a:pt x="4349468" y="2669486"/>
                </a:lnTo>
                <a:lnTo>
                  <a:pt x="0" y="26694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073802" y="4095468"/>
            <a:ext cx="2299145" cy="4114800"/>
          </a:xfrm>
          <a:custGeom>
            <a:avLst/>
            <a:gdLst/>
            <a:ahLst/>
            <a:cxnLst/>
            <a:rect l="l" t="t" r="r" b="b"/>
            <a:pathLst>
              <a:path w="2299145" h="4114800">
                <a:moveTo>
                  <a:pt x="0" y="0"/>
                </a:moveTo>
                <a:lnTo>
                  <a:pt x="2299144" y="0"/>
                </a:lnTo>
                <a:lnTo>
                  <a:pt x="22991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688853" y="629366"/>
            <a:ext cx="3714396" cy="2853121"/>
          </a:xfrm>
          <a:custGeom>
            <a:avLst/>
            <a:gdLst/>
            <a:ahLst/>
            <a:cxnLst/>
            <a:rect l="l" t="t" r="r" b="b"/>
            <a:pathLst>
              <a:path w="3714396" h="2853121">
                <a:moveTo>
                  <a:pt x="0" y="0"/>
                </a:moveTo>
                <a:lnTo>
                  <a:pt x="3714396" y="0"/>
                </a:lnTo>
                <a:lnTo>
                  <a:pt x="3714396" y="2853121"/>
                </a:lnTo>
                <a:lnTo>
                  <a:pt x="0" y="28531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925941" y="794247"/>
            <a:ext cx="3176649" cy="2688240"/>
          </a:xfrm>
          <a:custGeom>
            <a:avLst/>
            <a:gdLst/>
            <a:ahLst/>
            <a:cxnLst/>
            <a:rect l="l" t="t" r="r" b="b"/>
            <a:pathLst>
              <a:path w="3176649" h="2688240">
                <a:moveTo>
                  <a:pt x="3176650" y="0"/>
                </a:moveTo>
                <a:lnTo>
                  <a:pt x="0" y="0"/>
                </a:lnTo>
                <a:lnTo>
                  <a:pt x="0" y="2688240"/>
                </a:lnTo>
                <a:lnTo>
                  <a:pt x="3176650" y="2688240"/>
                </a:lnTo>
                <a:lnTo>
                  <a:pt x="317665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2569704" y="5799250"/>
            <a:ext cx="2504097" cy="2457146"/>
          </a:xfrm>
          <a:custGeom>
            <a:avLst/>
            <a:gdLst/>
            <a:ahLst/>
            <a:cxnLst/>
            <a:rect l="l" t="t" r="r" b="b"/>
            <a:pathLst>
              <a:path w="2504097" h="2457146">
                <a:moveTo>
                  <a:pt x="2504098" y="0"/>
                </a:moveTo>
                <a:lnTo>
                  <a:pt x="0" y="0"/>
                </a:lnTo>
                <a:lnTo>
                  <a:pt x="0" y="2457146"/>
                </a:lnTo>
                <a:lnTo>
                  <a:pt x="2504098" y="2457146"/>
                </a:lnTo>
                <a:lnTo>
                  <a:pt x="2504098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064256" y="1628220"/>
            <a:ext cx="4401820" cy="1854267"/>
          </a:xfrm>
          <a:custGeom>
            <a:avLst/>
            <a:gdLst/>
            <a:ahLst/>
            <a:cxnLst/>
            <a:rect l="l" t="t" r="r" b="b"/>
            <a:pathLst>
              <a:path w="4401820" h="1854267">
                <a:moveTo>
                  <a:pt x="0" y="0"/>
                </a:moveTo>
                <a:lnTo>
                  <a:pt x="4401820" y="0"/>
                </a:lnTo>
                <a:lnTo>
                  <a:pt x="4401820" y="1854267"/>
                </a:lnTo>
                <a:lnTo>
                  <a:pt x="0" y="18542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49528" y="6384056"/>
            <a:ext cx="2618563" cy="1921371"/>
          </a:xfrm>
          <a:custGeom>
            <a:avLst/>
            <a:gdLst/>
            <a:ahLst/>
            <a:cxnLst/>
            <a:rect l="l" t="t" r="r" b="b"/>
            <a:pathLst>
              <a:path w="2618563" h="1921371">
                <a:moveTo>
                  <a:pt x="0" y="0"/>
                </a:moveTo>
                <a:lnTo>
                  <a:pt x="2618563" y="0"/>
                </a:lnTo>
                <a:lnTo>
                  <a:pt x="2618563" y="1921371"/>
                </a:lnTo>
                <a:lnTo>
                  <a:pt x="0" y="1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110141">
            <a:off x="12115952" y="4021641"/>
            <a:ext cx="1366163" cy="946378"/>
          </a:xfrm>
          <a:custGeom>
            <a:avLst/>
            <a:gdLst/>
            <a:ahLst/>
            <a:cxnLst/>
            <a:rect l="l" t="t" r="r" b="b"/>
            <a:pathLst>
              <a:path w="1366163" h="946378">
                <a:moveTo>
                  <a:pt x="0" y="0"/>
                </a:moveTo>
                <a:lnTo>
                  <a:pt x="1366162" y="0"/>
                </a:lnTo>
                <a:lnTo>
                  <a:pt x="1366162" y="946378"/>
                </a:lnTo>
                <a:lnTo>
                  <a:pt x="0" y="9463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92193" y="5900050"/>
            <a:ext cx="3860226" cy="2356346"/>
          </a:xfrm>
          <a:custGeom>
            <a:avLst/>
            <a:gdLst/>
            <a:ahLst/>
            <a:cxnLst/>
            <a:rect l="l" t="t" r="r" b="b"/>
            <a:pathLst>
              <a:path w="3860226" h="2356346">
                <a:moveTo>
                  <a:pt x="0" y="0"/>
                </a:moveTo>
                <a:lnTo>
                  <a:pt x="3860225" y="0"/>
                </a:lnTo>
                <a:lnTo>
                  <a:pt x="3860225" y="2356346"/>
                </a:lnTo>
                <a:lnTo>
                  <a:pt x="0" y="235634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1951" y="2536825"/>
            <a:ext cx="12951715" cy="528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35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Social media creates visibility and awareness for local community services.</a:t>
            </a:r>
          </a:p>
          <a:p>
            <a:pPr algn="l">
              <a:lnSpc>
                <a:spcPts val="3500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35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effectively connects with all generations, especially caregivers and families of older adults.</a:t>
            </a:r>
          </a:p>
          <a:p>
            <a:pPr algn="l">
              <a:lnSpc>
                <a:spcPts val="3500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35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Provides real-time updates on events, services, and opportunities to engage.</a:t>
            </a:r>
          </a:p>
          <a:p>
            <a:pPr algn="l">
              <a:lnSpc>
                <a:spcPts val="3500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35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Strengthens the sense of belonging by showcasing community stories, testimonials, and achievements.</a:t>
            </a:r>
          </a:p>
          <a:p>
            <a:pPr algn="l">
              <a:lnSpc>
                <a:spcPts val="3500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099378" y="2229802"/>
            <a:ext cx="4166886" cy="4114800"/>
          </a:xfrm>
          <a:custGeom>
            <a:avLst/>
            <a:gdLst/>
            <a:ahLst/>
            <a:cxnLst/>
            <a:rect l="l" t="t" r="r" b="b"/>
            <a:pathLst>
              <a:path w="4166886" h="4114800">
                <a:moveTo>
                  <a:pt x="0" y="0"/>
                </a:moveTo>
                <a:lnTo>
                  <a:pt x="4166886" y="0"/>
                </a:lnTo>
                <a:lnTo>
                  <a:pt x="416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14191" y="6706850"/>
            <a:ext cx="1620542" cy="1604336"/>
            <a:chOff x="0" y="0"/>
            <a:chExt cx="2160722" cy="21391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0722" cy="2139115"/>
            </a:xfrm>
            <a:custGeom>
              <a:avLst/>
              <a:gdLst/>
              <a:ahLst/>
              <a:cxnLst/>
              <a:rect l="l" t="t" r="r" b="b"/>
              <a:pathLst>
                <a:path w="2160722" h="2139115">
                  <a:moveTo>
                    <a:pt x="0" y="0"/>
                  </a:moveTo>
                  <a:lnTo>
                    <a:pt x="2160722" y="0"/>
                  </a:lnTo>
                  <a:lnTo>
                    <a:pt x="2160722" y="2139115"/>
                  </a:lnTo>
                  <a:lnTo>
                    <a:pt x="0" y="2139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70055" y="200760"/>
              <a:ext cx="820612" cy="1737595"/>
            </a:xfrm>
            <a:custGeom>
              <a:avLst/>
              <a:gdLst/>
              <a:ahLst/>
              <a:cxnLst/>
              <a:rect l="l" t="t" r="r" b="b"/>
              <a:pathLst>
                <a:path w="820612" h="1737595">
                  <a:moveTo>
                    <a:pt x="0" y="0"/>
                  </a:moveTo>
                  <a:lnTo>
                    <a:pt x="820612" y="0"/>
                  </a:lnTo>
                  <a:lnTo>
                    <a:pt x="820612" y="1737595"/>
                  </a:lnTo>
                  <a:lnTo>
                    <a:pt x="0" y="17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6126308" y="7509019"/>
            <a:ext cx="1300538" cy="1300538"/>
          </a:xfrm>
          <a:custGeom>
            <a:avLst/>
            <a:gdLst/>
            <a:ahLst/>
            <a:cxnLst/>
            <a:rect l="l" t="t" r="r" b="b"/>
            <a:pathLst>
              <a:path w="1300538" h="1300538">
                <a:moveTo>
                  <a:pt x="0" y="0"/>
                </a:moveTo>
                <a:lnTo>
                  <a:pt x="1300538" y="0"/>
                </a:lnTo>
                <a:lnTo>
                  <a:pt x="1300538" y="1300538"/>
                </a:lnTo>
                <a:lnTo>
                  <a:pt x="0" y="13005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17190" y="8156574"/>
            <a:ext cx="1101726" cy="1101726"/>
          </a:xfrm>
          <a:custGeom>
            <a:avLst/>
            <a:gdLst/>
            <a:ahLst/>
            <a:cxnLst/>
            <a:rect l="l" t="t" r="r" b="b"/>
            <a:pathLst>
              <a:path w="1101726" h="1101726">
                <a:moveTo>
                  <a:pt x="0" y="0"/>
                </a:moveTo>
                <a:lnTo>
                  <a:pt x="1101726" y="0"/>
                </a:lnTo>
                <a:lnTo>
                  <a:pt x="1101726" y="1101726"/>
                </a:lnTo>
                <a:lnTo>
                  <a:pt x="0" y="11017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84235" y="845230"/>
            <a:ext cx="15229536" cy="54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409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IMPORTANCE OF SOCIAL MEDIA FOR WELCOME PLACES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8123" y="0"/>
            <a:ext cx="1554846" cy="1539298"/>
            <a:chOff x="0" y="0"/>
            <a:chExt cx="2073128" cy="20523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73128" cy="2052397"/>
            </a:xfrm>
            <a:custGeom>
              <a:avLst/>
              <a:gdLst/>
              <a:ahLst/>
              <a:cxnLst/>
              <a:rect l="l" t="t" r="r" b="b"/>
              <a:pathLst>
                <a:path w="2073128" h="2052397">
                  <a:moveTo>
                    <a:pt x="0" y="0"/>
                  </a:moveTo>
                  <a:lnTo>
                    <a:pt x="2073128" y="0"/>
                  </a:lnTo>
                  <a:lnTo>
                    <a:pt x="2073128" y="2052397"/>
                  </a:lnTo>
                  <a:lnTo>
                    <a:pt x="0" y="2052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642892" y="192621"/>
              <a:ext cx="787345" cy="1667154"/>
            </a:xfrm>
            <a:custGeom>
              <a:avLst/>
              <a:gdLst/>
              <a:ahLst/>
              <a:cxnLst/>
              <a:rect l="l" t="t" r="r" b="b"/>
              <a:pathLst>
                <a:path w="787345" h="1667154">
                  <a:moveTo>
                    <a:pt x="0" y="0"/>
                  </a:moveTo>
                  <a:lnTo>
                    <a:pt x="787345" y="0"/>
                  </a:lnTo>
                  <a:lnTo>
                    <a:pt x="787345" y="1667154"/>
                  </a:lnTo>
                  <a:lnTo>
                    <a:pt x="0" y="1667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47" r="-2447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5480" y="5446321"/>
            <a:ext cx="4028057" cy="3479234"/>
          </a:xfrm>
          <a:custGeom>
            <a:avLst/>
            <a:gdLst/>
            <a:ahLst/>
            <a:cxnLst/>
            <a:rect l="l" t="t" r="r" b="b"/>
            <a:pathLst>
              <a:path w="4028057" h="3479234">
                <a:moveTo>
                  <a:pt x="0" y="0"/>
                </a:moveTo>
                <a:lnTo>
                  <a:pt x="4028057" y="0"/>
                </a:lnTo>
                <a:lnTo>
                  <a:pt x="4028057" y="3479234"/>
                </a:lnTo>
                <a:lnTo>
                  <a:pt x="0" y="3479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28799" y="631028"/>
            <a:ext cx="15830401" cy="54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EFFECTIVE SOCIAL MEDIA STRATEGIES FOR WELCOME PLACES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5511" y="1912059"/>
            <a:ext cx="13905347" cy="790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83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Platform Selection: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Prioritise platforms like Facebook (ideal for older demographics) and optionally use Instagram for visuals.</a:t>
            </a:r>
          </a:p>
          <a:p>
            <a:pPr marL="755651" lvl="1" indent="-377825" algn="l">
              <a:lnSpc>
                <a:spcPts val="483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Content Ideas: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Announce events, and services (e.g., coffee mornings, support sessions etc.).</a:t>
            </a:r>
          </a:p>
          <a:p>
            <a:pPr marL="755651" lvl="1" indent="-377825" algn="l">
              <a:lnSpc>
                <a:spcPts val="483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Share success stories, and testimonials from participants.</a:t>
            </a:r>
          </a:p>
          <a:p>
            <a:pPr marL="755651" lvl="1" indent="-377825" algn="l">
              <a:lnSpc>
                <a:spcPts val="483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Post images of events/activities to engage community experience.</a:t>
            </a:r>
          </a:p>
          <a:p>
            <a:pPr marL="755651" lvl="1" indent="-377825" algn="l">
              <a:lnSpc>
                <a:spcPts val="483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Promote partnerships (e.g., Council and Age UK).</a:t>
            </a:r>
          </a:p>
          <a:p>
            <a:pPr marL="755651" lvl="1" indent="-377825" algn="l">
              <a:lnSpc>
                <a:spcPts val="483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Engagement Tactics: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Encourage community members to share their experiences.</a:t>
            </a:r>
          </a:p>
          <a:p>
            <a:pPr marL="755651" lvl="1" indent="-377825" algn="l">
              <a:lnSpc>
                <a:spcPts val="483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hashtags to widen reach (e.g., #WelcomePlaces, #AgeUKSheffield).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Canva Sans</vt:lpstr>
      <vt:lpstr>Canva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Places Social media</dc:title>
  <dc:creator>Steven Gayle</dc:creator>
  <cp:lastModifiedBy>Steven Gayle</cp:lastModifiedBy>
  <cp:revision>2</cp:revision>
  <dcterms:created xsi:type="dcterms:W3CDTF">2006-08-16T00:00:00Z</dcterms:created>
  <dcterms:modified xsi:type="dcterms:W3CDTF">2024-10-09T13:03:53Z</dcterms:modified>
  <dc:identifier>DAGTFKP3ACM</dc:identifier>
</cp:coreProperties>
</file>