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Noto Serif Bold" charset="1" panose="02020800060500020200"/>
      <p:regular r:id="rId10"/>
    </p:embeddedFont>
    <p:embeddedFont>
      <p:font typeface="FS Albert Arabic" charset="1" panose="020B0503040502020804"/>
      <p:regular r:id="rId11"/>
    </p:embeddedFont>
    <p:embeddedFont>
      <p:font typeface="FS Albert Arabic Bold" charset="1" panose="020B08030405020208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612635">
            <a:off x="4845117" y="2186737"/>
            <a:ext cx="17046696" cy="14915859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6E9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392E5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978151" y="7028359"/>
            <a:ext cx="3128967" cy="1267161"/>
          </a:xfrm>
          <a:custGeom>
            <a:avLst/>
            <a:gdLst/>
            <a:ahLst/>
            <a:cxnLst/>
            <a:rect r="r" b="b" t="t" l="l"/>
            <a:pathLst>
              <a:path h="1267161" w="3128967">
                <a:moveTo>
                  <a:pt x="0" y="0"/>
                </a:moveTo>
                <a:lnTo>
                  <a:pt x="3128966" y="0"/>
                </a:lnTo>
                <a:lnTo>
                  <a:pt x="3128966" y="1267161"/>
                </a:lnTo>
                <a:lnTo>
                  <a:pt x="0" y="126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80" t="-54089" r="-34843" b="-6190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39922" y="2247497"/>
            <a:ext cx="6707145" cy="6242684"/>
          </a:xfrm>
          <a:custGeom>
            <a:avLst/>
            <a:gdLst/>
            <a:ahLst/>
            <a:cxnLst/>
            <a:rect r="r" b="b" t="t" l="l"/>
            <a:pathLst>
              <a:path h="6242684" w="6707145">
                <a:moveTo>
                  <a:pt x="0" y="0"/>
                </a:moveTo>
                <a:lnTo>
                  <a:pt x="6707145" y="0"/>
                </a:lnTo>
                <a:lnTo>
                  <a:pt x="6707145" y="6242683"/>
                </a:lnTo>
                <a:lnTo>
                  <a:pt x="0" y="6242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78" t="-9244" r="-10547" b="-2443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08884" y="2239005"/>
            <a:ext cx="6667500" cy="435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 b="true">
                <a:solidFill>
                  <a:srgbClr val="3A2E5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Digital Champion Programme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4702" y="8162356"/>
            <a:ext cx="3128967" cy="1267161"/>
          </a:xfrm>
          <a:custGeom>
            <a:avLst/>
            <a:gdLst/>
            <a:ahLst/>
            <a:cxnLst/>
            <a:rect r="r" b="b" t="t" l="l"/>
            <a:pathLst>
              <a:path h="1267161" w="3128967">
                <a:moveTo>
                  <a:pt x="0" y="0"/>
                </a:moveTo>
                <a:lnTo>
                  <a:pt x="3128967" y="0"/>
                </a:lnTo>
                <a:lnTo>
                  <a:pt x="3128967" y="1267160"/>
                </a:lnTo>
                <a:lnTo>
                  <a:pt x="0" y="126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80" t="-54089" r="-34843" b="-619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79885" y="794693"/>
            <a:ext cx="16128230" cy="100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5800" b="true">
                <a:solidFill>
                  <a:srgbClr val="3A2E5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What is the Digital Champion Programme?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81341" y="2163496"/>
            <a:ext cx="14650113" cy="5320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Funded project from Age UK for the next year</a:t>
            </a:r>
          </a:p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Aim to help people over 50 become more confident online and with technology</a:t>
            </a:r>
          </a:p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Offers tailored and personalised support</a:t>
            </a:r>
          </a:p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Help people achieve their own goals for their own needs</a:t>
            </a:r>
          </a:p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Completely flexible and learner-led support and guidance</a:t>
            </a:r>
          </a:p>
          <a:p>
            <a:pPr algn="l" marL="690872" indent="-345436" lvl="1">
              <a:lnSpc>
                <a:spcPts val="7167"/>
              </a:lnSpc>
              <a:buFont typeface="Arial"/>
              <a:buChar char="•"/>
            </a:pPr>
            <a:r>
              <a:rPr lang="en-US" sz="319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Making technology fun and safe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71907" y="5565504"/>
            <a:ext cx="3268125" cy="3692796"/>
          </a:xfrm>
          <a:custGeom>
            <a:avLst/>
            <a:gdLst/>
            <a:ahLst/>
            <a:cxnLst/>
            <a:rect r="r" b="b" t="t" l="l"/>
            <a:pathLst>
              <a:path h="3692796" w="3268125">
                <a:moveTo>
                  <a:pt x="0" y="0"/>
                </a:moveTo>
                <a:lnTo>
                  <a:pt x="3268125" y="0"/>
                </a:lnTo>
                <a:lnTo>
                  <a:pt x="3268125" y="3692796"/>
                </a:lnTo>
                <a:lnTo>
                  <a:pt x="0" y="369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79885" y="794693"/>
            <a:ext cx="16128230" cy="100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5800" b="true">
                <a:solidFill>
                  <a:srgbClr val="3A2E5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What can we offer you?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6890" y="2374955"/>
            <a:ext cx="14787238" cy="4907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7340" indent="-348670" lvl="1">
              <a:lnSpc>
                <a:spcPts val="7008"/>
              </a:lnSpc>
              <a:buFont typeface="Arial"/>
              <a:buChar char="•"/>
            </a:pPr>
            <a:r>
              <a:rPr lang="en-US" sz="32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Digital Support for </a:t>
            </a:r>
            <a:r>
              <a:rPr lang="en-US" b="true" sz="3229">
                <a:solidFill>
                  <a:srgbClr val="3A2E5A"/>
                </a:solidFill>
                <a:latin typeface="FS Albert Arabic Bold"/>
                <a:ea typeface="FS Albert Arabic Bold"/>
                <a:cs typeface="FS Albert Arabic Bold"/>
                <a:sym typeface="FS Albert Arabic Bold"/>
              </a:rPr>
              <a:t>Welcome Place Providers</a:t>
            </a:r>
          </a:p>
          <a:p>
            <a:pPr algn="l" marL="1394679" indent="-464893" lvl="2">
              <a:lnSpc>
                <a:spcPts val="7558"/>
              </a:lnSpc>
              <a:buFont typeface="Arial"/>
              <a:buChar char="⚬"/>
            </a:pPr>
            <a:r>
              <a:rPr lang="en-US" sz="32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Support setting up Facebook pages and learning how to use social media</a:t>
            </a:r>
          </a:p>
          <a:p>
            <a:pPr algn="l">
              <a:lnSpc>
                <a:spcPts val="4048"/>
              </a:lnSpc>
            </a:pPr>
          </a:p>
          <a:p>
            <a:pPr algn="l" marL="697340" indent="-348670" lvl="1">
              <a:lnSpc>
                <a:spcPts val="7008"/>
              </a:lnSpc>
              <a:buFont typeface="Arial"/>
              <a:buChar char="•"/>
            </a:pPr>
            <a:r>
              <a:rPr lang="en-US" sz="32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Digital support for </a:t>
            </a:r>
            <a:r>
              <a:rPr lang="en-US" b="true" sz="3229">
                <a:solidFill>
                  <a:srgbClr val="3A2E5A"/>
                </a:solidFill>
                <a:latin typeface="FS Albert Arabic Bold"/>
                <a:ea typeface="FS Albert Arabic Bold"/>
                <a:cs typeface="FS Albert Arabic Bold"/>
                <a:sym typeface="FS Albert Arabic Bold"/>
              </a:rPr>
              <a:t>Welcome Place Attendees</a:t>
            </a:r>
          </a:p>
          <a:p>
            <a:pPr algn="l" marL="1394679" indent="-464893" lvl="2">
              <a:lnSpc>
                <a:spcPts val="7008"/>
              </a:lnSpc>
              <a:buFont typeface="Arial"/>
              <a:buChar char="⚬"/>
            </a:pPr>
            <a:r>
              <a:rPr lang="en-US" sz="32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Drop-in sessions, ability to ask questions about their technology</a:t>
            </a:r>
          </a:p>
          <a:p>
            <a:pPr algn="l" marL="1394679" indent="-464893" lvl="2">
              <a:lnSpc>
                <a:spcPts val="7008"/>
              </a:lnSpc>
              <a:buFont typeface="Arial"/>
              <a:buChar char="⚬"/>
            </a:pPr>
            <a:r>
              <a:rPr lang="en-US" sz="32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Possibility to run themed session around particular interest of the group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84702" y="8162356"/>
            <a:ext cx="3128967" cy="1267161"/>
          </a:xfrm>
          <a:custGeom>
            <a:avLst/>
            <a:gdLst/>
            <a:ahLst/>
            <a:cxnLst/>
            <a:rect r="r" b="b" t="t" l="l"/>
            <a:pathLst>
              <a:path h="1267161" w="3128967">
                <a:moveTo>
                  <a:pt x="0" y="0"/>
                </a:moveTo>
                <a:lnTo>
                  <a:pt x="3128967" y="0"/>
                </a:lnTo>
                <a:lnTo>
                  <a:pt x="3128967" y="1267160"/>
                </a:lnTo>
                <a:lnTo>
                  <a:pt x="0" y="126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80" t="-54089" r="-34843" b="-619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80755">
            <a:off x="14514837" y="991258"/>
            <a:ext cx="2224368" cy="2154857"/>
          </a:xfrm>
          <a:custGeom>
            <a:avLst/>
            <a:gdLst/>
            <a:ahLst/>
            <a:cxnLst/>
            <a:rect r="r" b="b" t="t" l="l"/>
            <a:pathLst>
              <a:path h="2154857" w="2224368">
                <a:moveTo>
                  <a:pt x="0" y="0"/>
                </a:moveTo>
                <a:lnTo>
                  <a:pt x="2224368" y="0"/>
                </a:lnTo>
                <a:lnTo>
                  <a:pt x="2224368" y="2154857"/>
                </a:lnTo>
                <a:lnTo>
                  <a:pt x="0" y="2154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79885" y="794693"/>
            <a:ext cx="16128230" cy="100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20"/>
              </a:lnSpc>
            </a:pPr>
            <a:r>
              <a:rPr lang="en-US" sz="5800" b="true">
                <a:solidFill>
                  <a:srgbClr val="3A2E5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Thank you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1550" y="2330033"/>
            <a:ext cx="12430178" cy="3552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25"/>
              </a:lnSpc>
            </a:pPr>
            <a:r>
              <a:rPr lang="en-US" sz="33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Please find me to discuss how Age UK Sheffield could help your Welcome Place get online and support your visitors to learn new skills.</a:t>
            </a:r>
          </a:p>
          <a:p>
            <a:pPr algn="just">
              <a:lnSpc>
                <a:spcPts val="7225"/>
              </a:lnSpc>
            </a:pPr>
          </a:p>
          <a:p>
            <a:pPr algn="just">
              <a:lnSpc>
                <a:spcPts val="7225"/>
              </a:lnSpc>
            </a:pPr>
            <a:r>
              <a:rPr lang="en-US" sz="3329">
                <a:solidFill>
                  <a:srgbClr val="3A2E5A"/>
                </a:solidFill>
                <a:latin typeface="FS Albert Arabic"/>
                <a:ea typeface="FS Albert Arabic"/>
                <a:cs typeface="FS Albert Arabic"/>
                <a:sym typeface="FS Albert Arabic"/>
              </a:rPr>
              <a:t>You can also email me at eilis.kinsella@ageuksheffield.org.uk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84702" y="8162356"/>
            <a:ext cx="3128967" cy="1267161"/>
          </a:xfrm>
          <a:custGeom>
            <a:avLst/>
            <a:gdLst/>
            <a:ahLst/>
            <a:cxnLst/>
            <a:rect r="r" b="b" t="t" l="l"/>
            <a:pathLst>
              <a:path h="1267161" w="3128967">
                <a:moveTo>
                  <a:pt x="0" y="0"/>
                </a:moveTo>
                <a:lnTo>
                  <a:pt x="3128967" y="0"/>
                </a:lnTo>
                <a:lnTo>
                  <a:pt x="3128967" y="1267160"/>
                </a:lnTo>
                <a:lnTo>
                  <a:pt x="0" y="126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80" t="-54089" r="-34843" b="-619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20688">
            <a:off x="13999748" y="6313889"/>
            <a:ext cx="2482047" cy="2482047"/>
          </a:xfrm>
          <a:custGeom>
            <a:avLst/>
            <a:gdLst/>
            <a:ahLst/>
            <a:cxnLst/>
            <a:rect r="r" b="b" t="t" l="l"/>
            <a:pathLst>
              <a:path h="2482047" w="2482047">
                <a:moveTo>
                  <a:pt x="0" y="0"/>
                </a:moveTo>
                <a:lnTo>
                  <a:pt x="2482047" y="0"/>
                </a:lnTo>
                <a:lnTo>
                  <a:pt x="2482047" y="2482047"/>
                </a:lnTo>
                <a:lnTo>
                  <a:pt x="0" y="2482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DAGTL60W9v8</dc:identifier>
  <dcterms:modified xsi:type="dcterms:W3CDTF">2011-08-01T06:04:30Z</dcterms:modified>
  <cp:revision>1</cp:revision>
  <dc:title>Media Literacy Education Presentation in Colorful Illustrative Style</dc:title>
</cp:coreProperties>
</file>