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58" r:id="rId4"/>
    <p:sldId id="259" r:id="rId5"/>
    <p:sldId id="256" r:id="rId6"/>
    <p:sldId id="257" r:id="rId7"/>
    <p:sldId id="263" r:id="rId8"/>
    <p:sldId id="265" r:id="rId9"/>
    <p:sldId id="264" r:id="rId10"/>
    <p:sldId id="267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1380-68F2-4846-B509-4744F0BF7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C37E7-C98D-4C57-84EE-60ACF2D59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66C1-AD44-40E0-AF5B-F1FA7372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F61BF-5FC9-4786-A536-496A868B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233FA-6129-460D-9999-50C581D2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6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5174-12CE-4D0C-97B8-2A19004F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8CB8C-08EF-4CAF-A436-DDA7CFDB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0A2F4-13A7-4AD7-9208-93B9F2C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6FC2-F873-477C-9C7F-11008533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47A2D-70F4-460A-97AE-B50F7F56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9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B011E-9214-4AAE-82F4-2A837B7D9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99D47-8DC6-40D2-8B0B-75524114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D993-2389-47B6-833C-4770505D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CA388-9738-45F6-996A-41E31A95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4970-2AA4-4427-8215-60CA3CAB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2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1F17-5F87-460A-BE78-F5C6447B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5BDD-DF49-481C-822B-59533EB7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C3A2-421B-456C-B7C3-F8EECBCA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3535B-B931-4ED2-9358-B2E75185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96BC-3451-45F1-8F02-09299BD3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1" descr="cid:image001.jpg@01D347F9.C2E235F0">
            <a:extLst>
              <a:ext uri="{FF2B5EF4-FFF2-40B4-BE49-F238E27FC236}">
                <a16:creationId xmlns:a16="http://schemas.microsoft.com/office/drawing/2014/main" id="{E2148FF3-F6DC-4017-A3E6-9A418D3F3D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56" y="585877"/>
            <a:ext cx="1495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8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46FB-095D-48D1-A66F-939BA4A4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F9FF0-E90A-4E66-AC93-43A4A8722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F5697-E7CE-41AD-B3FB-127EEDD7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27838-7522-4A94-8F1E-BBBD100A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D436-CCE6-4506-924A-3798599F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1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AB80-1D5C-4D2D-8143-652B5FB0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0FCDB-B7B9-4CF9-8D64-33AD607AA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592E0-4E25-4338-AB3C-444392440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F57E-D513-43E3-A89C-01AB0D1C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BF163-6D12-40F1-AABB-937EB741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9C848-9450-4180-9A1C-673BAA54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BDF6-D8D8-4703-8DBE-F190E6DC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DF82A-6EB1-4EA7-8808-999B5104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42B46-2FD1-4E38-BDF7-6ECCE722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93DE5-D973-40DA-95DC-71E5DBDE5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FBAAC-01E4-436F-8C40-DBAFDA33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CF196-5D6C-4051-8462-677D7ECB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598E6-9F70-4728-8BA8-C549D3BA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04301-284D-40B4-8998-C1E622EA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2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BAA3-9D62-4A0F-9205-1D176B0F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2FAFF-A3EF-432C-96C4-AAEF5AA9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AC52F-54A5-455C-92F4-7D53A101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ACF87-B246-4C6C-A64E-FB2A9FC3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864EC-8573-4629-B0E0-8E074F01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FF514-FA22-43BD-BC55-B677FA1F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2FA1A-A188-455C-9433-63194DF5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5F8D-0D13-4BF0-B0E9-B5E04C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E8E6-0A94-4250-84FA-823B2187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E7B59-CA65-45AF-A550-740AD19D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71897-290E-4748-B397-A3A0B36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B5D56-F131-49B9-9CA0-CD9015B5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5ADCE-1F50-463E-A5D6-BA8CCB53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3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26A7-5C2B-4176-B53A-1CACDCE5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6742C-4D61-4720-A36B-88E8BC916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9529D-2334-4DF9-8A4D-B12CC3C6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60306-7EC8-43E3-873F-6B7DD449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E3C7D-A35B-43F8-A575-29FD186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AFAC-931A-4AFB-912F-97E43727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2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86CA1-3E04-4A50-9434-8DC85CE2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FB7B-105E-4D23-8AAC-7A270909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7953-1CDB-4658-9466-232E93983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26CB-F15A-4877-8707-A8C33618214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42808-871E-4BB5-B21E-BF656A75C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D1C1-5A8C-45C2-8A3B-A6D6A7DF1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CECD-3E29-497E-BB47-446A6A56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4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info@vas.org.u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vc@vas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5D88-373C-4D32-8846-AA9DF711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4A5F-3C46-464F-8050-CFE1D3BAA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ts val="1800"/>
              </a:spcAft>
              <a:buNone/>
            </a:pPr>
            <a:r>
              <a:rPr lang="en-GB" sz="4800" dirty="0">
                <a:solidFill>
                  <a:srgbClr val="002060"/>
                </a:solidFill>
              </a:rPr>
              <a:t>“</a:t>
            </a:r>
            <a:r>
              <a:rPr lang="en-GB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Volunteering is an act of heroism on a grand scale. And it matters profoundly. It does more than help people beat the odds; it changes the odds.”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8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Bill Clinton</a:t>
            </a:r>
            <a:endParaRPr lang="en-GB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88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AFE78-E11B-46E8-A575-53BF2CAF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82FEA-A6A5-4913-A69E-6D719FA57A64}"/>
              </a:ext>
            </a:extLst>
          </p:cNvPr>
          <p:cNvSpPr txBox="1"/>
          <p:nvPr/>
        </p:nvSpPr>
        <p:spPr>
          <a:xfrm>
            <a:off x="3047260" y="2238585"/>
            <a:ext cx="609452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5F497A"/>
              </a:buClr>
              <a:buFont typeface="Wingdings" panose="05000000000000000000" pitchFamily="2" charset="2"/>
              <a:buChar char="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to involve volunteers: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to develop attractive and inclusive volunteer roles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43078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Recruitment – advertising and promoting roles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 policies and processes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Good practice advice and guidance relating to volunteer management.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 with problem solving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Networking-join our mailing list and meet others at the regular Volunteer Coordinators’ Forum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9795">
              <a:spcAft>
                <a:spcPts val="600"/>
              </a:spcAft>
            </a:pPr>
            <a:r>
              <a:rPr lang="en-GB" sz="1600" b="1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Contact:  </a:t>
            </a:r>
            <a:r>
              <a:rPr lang="en-GB" sz="16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info@vas.org.uk</a:t>
            </a:r>
            <a:endParaRPr lang="en-GB" sz="16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9795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Or ring Reception on 0114 2536600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4BE29F3-9544-42B0-B183-236285921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4549"/>
              </p:ext>
            </p:extLst>
          </p:nvPr>
        </p:nvGraphicFramePr>
        <p:xfrm>
          <a:off x="2032000" y="457201"/>
          <a:ext cx="8026400" cy="178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6400">
                  <a:extLst>
                    <a:ext uri="{9D8B030D-6E8A-4147-A177-3AD203B41FA5}">
                      <a16:colId xmlns:a16="http://schemas.microsoft.com/office/drawing/2014/main" val="750232304"/>
                    </a:ext>
                  </a:extLst>
                </a:gridCol>
              </a:tblGrid>
              <a:tr h="17813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345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D8DE8B-AD73-440C-9A5E-97D0CABC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809" y="719665"/>
            <a:ext cx="5952381" cy="12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37F6-71F9-40DD-9D51-9F7791408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0898A-142C-4AD0-BC46-A82007AB3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3243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www.vas.org.uk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446D7-D0EE-4C00-BCB6-26CAEC6D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4" y="-961503"/>
            <a:ext cx="6436311" cy="5737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8B8C0-E41F-41BD-A3CF-A06EAAF6F23F}"/>
              </a:ext>
            </a:extLst>
          </p:cNvPr>
          <p:cNvSpPr txBox="1"/>
          <p:nvPr/>
        </p:nvSpPr>
        <p:spPr>
          <a:xfrm>
            <a:off x="2189823" y="3852149"/>
            <a:ext cx="809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rgbClr val="462362"/>
                </a:solidFill>
                <a:effectLst/>
                <a:latin typeface="Montserrat" panose="00000500000000000000" pitchFamily="2" charset="0"/>
              </a:rPr>
              <a:t>Our vision is for people to work together to make a vital and growing contribution to quality of life in all Sheffield’s communities.</a:t>
            </a:r>
          </a:p>
          <a:p>
            <a:pPr algn="l"/>
            <a:endParaRPr lang="en-GB" b="0" i="0" dirty="0">
              <a:solidFill>
                <a:srgbClr val="462362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GB" b="1" i="0" dirty="0">
                <a:solidFill>
                  <a:srgbClr val="462362"/>
                </a:solidFill>
                <a:effectLst/>
                <a:latin typeface="Montserrat" panose="00000500000000000000" pitchFamily="2" charset="0"/>
              </a:rPr>
              <a:t>Our mission is to support the development of voluntary and community action in a professional way, so it is sustainable &amp; brings about positive social change.</a:t>
            </a:r>
            <a:endParaRPr lang="en-GB" b="0" i="0" dirty="0">
              <a:solidFill>
                <a:srgbClr val="462362"/>
              </a:solidFill>
              <a:effectLst/>
              <a:latin typeface="Montserrat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61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DECA-8335-4C74-A1D1-7F37863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Volunteering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E22E-CB9A-4E5A-88E8-0C22B1CA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Volunteering is </a:t>
            </a:r>
            <a:r>
              <a:rPr lang="en-GB" sz="3200" b="1" dirty="0"/>
              <a:t>not</a:t>
            </a:r>
            <a:r>
              <a:rPr lang="en-GB" sz="3200" dirty="0"/>
              <a:t> about: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delivering services cheaply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replacing or substituting staff.</a:t>
            </a:r>
          </a:p>
          <a:p>
            <a:pPr lvl="1"/>
            <a:endParaRPr lang="en-GB" dirty="0"/>
          </a:p>
          <a:p>
            <a:r>
              <a:rPr lang="en-GB" dirty="0"/>
              <a:t>Volunteering </a:t>
            </a:r>
            <a:r>
              <a:rPr lang="en-GB" b="1" dirty="0"/>
              <a:t>is</a:t>
            </a:r>
            <a:r>
              <a:rPr lang="en-GB" dirty="0"/>
              <a:t> about: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 improving the experience of people using services, 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improving the culture and quality of services and;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 strengthening the links between services and communities.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3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C0E1-C881-4994-84FD-9F75C771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people volunteer?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6B9F-70AD-429E-88B3-6978D45A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Sense of connection to others in the community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Improve their physical &amp; mental health and wellbeing</a:t>
            </a:r>
            <a:endParaRPr lang="en-GB" dirty="0"/>
          </a:p>
          <a:p>
            <a:pPr lvl="0">
              <a:spcAft>
                <a:spcPts val="1200"/>
              </a:spcAft>
            </a:pPr>
            <a:r>
              <a:rPr lang="en-GB" b="1" dirty="0"/>
              <a:t>Make new friends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Show your commitment and giving something back</a:t>
            </a:r>
            <a:endParaRPr lang="en-GB" dirty="0"/>
          </a:p>
          <a:p>
            <a:pPr lvl="0">
              <a:spcAft>
                <a:spcPts val="1200"/>
              </a:spcAft>
            </a:pPr>
            <a:r>
              <a:rPr lang="en-GB" b="1" dirty="0"/>
              <a:t>Improving confidence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Gain new skills and valuable work experience</a:t>
            </a:r>
            <a:endParaRPr lang="en-GB" dirty="0"/>
          </a:p>
          <a:p>
            <a:pPr lvl="0">
              <a:spcAft>
                <a:spcPts val="1200"/>
              </a:spcAft>
            </a:pPr>
            <a:r>
              <a:rPr lang="en-GB" b="1" dirty="0"/>
              <a:t>Improve how things work for the better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58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FCC6-F2E0-4502-87AD-A2D3C269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 volunteers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D988-773C-4FBD-873B-FA7923EF4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/>
              <a:t>Not feeling inspired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Not making friends or having fun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Feeling uneasy or unqualified 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Not feeling  recognised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Being unaware of their impact   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Not being given the opportunity to do something new within the organisation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80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D22A50-DE34-4DEC-A119-605867AD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F8E9BB-C032-4CFC-AA50-DDF479D1F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3744"/>
            <a:ext cx="8521460" cy="4917056"/>
          </a:xfrm>
        </p:spPr>
      </p:pic>
    </p:spTree>
    <p:extLst>
      <p:ext uri="{BB962C8B-B14F-4D97-AF65-F5344CB8AC3E}">
        <p14:creationId xmlns:p14="http://schemas.microsoft.com/office/powerpoint/2010/main" val="122366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408B-7B5C-4A51-9DB5-BE063303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Volunteering – by 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29323E-9407-4AB8-B4DA-78A3BFBE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2922"/>
            <a:ext cx="9720903" cy="4951562"/>
          </a:xfrm>
        </p:spPr>
      </p:pic>
    </p:spTree>
    <p:extLst>
      <p:ext uri="{BB962C8B-B14F-4D97-AF65-F5344CB8AC3E}">
        <p14:creationId xmlns:p14="http://schemas.microsoft.com/office/powerpoint/2010/main" val="251853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E10-9B54-421E-A0B9-968312295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15" y="386197"/>
            <a:ext cx="11341769" cy="689811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Advertising with the Volunteer Centre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396FD-BEDA-4058-881A-3A713B135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556" y="1219200"/>
            <a:ext cx="11766885" cy="473242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11200" dirty="0"/>
              <a:t>- </a:t>
            </a:r>
            <a:r>
              <a:rPr lang="en-GB" sz="5100" dirty="0"/>
              <a:t> </a:t>
            </a:r>
            <a:r>
              <a:rPr lang="en-GB" sz="11200" dirty="0"/>
              <a:t>Free service accessed via our website: www.sheffieldvolunteercentre.org.uk  </a:t>
            </a:r>
          </a:p>
          <a:p>
            <a:pPr algn="l"/>
            <a:endParaRPr lang="en-GB" sz="11200" dirty="0"/>
          </a:p>
          <a:p>
            <a:pPr algn="l"/>
            <a:r>
              <a:rPr lang="en-GB" sz="11200" dirty="0"/>
              <a:t>- Roles need to meet our minimum quality standards:</a:t>
            </a:r>
          </a:p>
          <a:p>
            <a:pPr marL="342900" indent="-342900" algn="l">
              <a:buFontTx/>
              <a:buChar char="-"/>
            </a:pPr>
            <a:endParaRPr lang="en-GB" sz="112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Welcomed whatever background they come from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Safe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Properly insured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Adequately trained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Supported and supervised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Not used to replace paid staff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1200" i="0" dirty="0">
                <a:solidFill>
                  <a:srgbClr val="333329"/>
                </a:solidFill>
                <a:effectLst/>
              </a:rPr>
              <a:t> Reimbursed for out of pocket expenses (travel expenses as a minimum) if you</a:t>
            </a:r>
          </a:p>
          <a:p>
            <a:pPr algn="l"/>
            <a:r>
              <a:rPr lang="en-GB" sz="11200" i="0" dirty="0">
                <a:solidFill>
                  <a:srgbClr val="333329"/>
                </a:solidFill>
                <a:effectLst/>
              </a:rPr>
              <a:t>  have paid staff.</a:t>
            </a:r>
          </a:p>
          <a:p>
            <a:pPr marL="342900" indent="-342900" algn="l">
              <a:buFontTx/>
              <a:buChar char="-"/>
            </a:pPr>
            <a:endParaRPr lang="en-GB" sz="2800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F1D35-AF0C-4EEB-B948-4F9760D3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792" y="5883746"/>
            <a:ext cx="4157208" cy="9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7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585C-BD07-4C1B-B513-7C43F8F1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042" y="-21120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How we advertise your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E9DA-219D-48C1-AB27-34EAB1ED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136127"/>
            <a:ext cx="10515600" cy="5149991"/>
          </a:xfrm>
        </p:spPr>
        <p:txBody>
          <a:bodyPr>
            <a:noAutofit/>
          </a:bodyPr>
          <a:lstStyle/>
          <a:p>
            <a:r>
              <a:rPr lang="en-GB" sz="3600" dirty="0"/>
              <a:t>Website</a:t>
            </a:r>
          </a:p>
          <a:p>
            <a:r>
              <a:rPr lang="en-GB" sz="3600" dirty="0"/>
              <a:t>Bulletins</a:t>
            </a:r>
          </a:p>
          <a:p>
            <a:r>
              <a:rPr lang="en-GB" sz="3600" dirty="0"/>
              <a:t>Tuesday drop-in at The Circle </a:t>
            </a:r>
          </a:p>
          <a:p>
            <a:r>
              <a:rPr lang="en-GB" sz="3600" dirty="0"/>
              <a:t>Outreach events</a:t>
            </a:r>
          </a:p>
          <a:p>
            <a:r>
              <a:rPr lang="en-GB" sz="3600" dirty="0"/>
              <a:t>Social media 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Questions: </a:t>
            </a:r>
            <a:r>
              <a:rPr lang="en-GB" sz="3600" b="1" dirty="0">
                <a:hlinkClick r:id="rId2"/>
              </a:rPr>
              <a:t>vc@vas.org.uk</a:t>
            </a:r>
            <a:r>
              <a:rPr lang="en-GB" sz="3600" b="1" dirty="0"/>
              <a:t> / </a:t>
            </a:r>
          </a:p>
          <a:p>
            <a:pPr marL="0" indent="0">
              <a:buNone/>
            </a:pPr>
            <a:r>
              <a:rPr lang="en-GB" sz="3600" b="1" dirty="0"/>
              <a:t>(0114) 253 6649 (Mon – Weds)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FD9D3-0C4D-4C0F-B2D5-345056E71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" t="12169" r="4211" b="9430"/>
          <a:stretch/>
        </p:blipFill>
        <p:spPr>
          <a:xfrm>
            <a:off x="6773333" y="1136127"/>
            <a:ext cx="5058486" cy="2388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0BDDC-D099-4518-83C9-4E00659C5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3668853"/>
            <a:ext cx="4085166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1C1DE-16FF-4837-BD53-F0F2E02F0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408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Symbol</vt:lpstr>
      <vt:lpstr>Wingdings</vt:lpstr>
      <vt:lpstr>Office Theme</vt:lpstr>
      <vt:lpstr>PowerPoint Presentation</vt:lpstr>
      <vt:lpstr>Volunteering  </vt:lpstr>
      <vt:lpstr>Why people volunteer? </vt:lpstr>
      <vt:lpstr>Reason volunteers leave</vt:lpstr>
      <vt:lpstr>PowerPoint Presentation</vt:lpstr>
      <vt:lpstr>Levels of Volunteering – by Age </vt:lpstr>
      <vt:lpstr>Advertising with the Volunteer Centre </vt:lpstr>
      <vt:lpstr>How we advertise your roles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Gayle</dc:creator>
  <cp:lastModifiedBy>Steven Gayle</cp:lastModifiedBy>
  <cp:revision>8</cp:revision>
  <dcterms:created xsi:type="dcterms:W3CDTF">2024-10-01T11:37:16Z</dcterms:created>
  <dcterms:modified xsi:type="dcterms:W3CDTF">2024-10-14T12:54:49Z</dcterms:modified>
</cp:coreProperties>
</file>