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353" r:id="rId5"/>
    <p:sldId id="398" r:id="rId6"/>
    <p:sldId id="333" r:id="rId7"/>
    <p:sldId id="400" r:id="rId8"/>
    <p:sldId id="404" r:id="rId9"/>
    <p:sldId id="405" r:id="rId10"/>
    <p:sldId id="402" r:id="rId11"/>
    <p:sldId id="349" r:id="rId12"/>
    <p:sldId id="406" r:id="rId13"/>
    <p:sldId id="407" r:id="rId14"/>
    <p:sldId id="258" r:id="rId15"/>
    <p:sldId id="351" r:id="rId16"/>
    <p:sldId id="259" r:id="rId17"/>
  </p:sldIdLst>
  <p:sldSz cx="9144000" cy="6858000" type="screen4x3"/>
  <p:notesSz cx="7105650" cy="10236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462C"/>
    <a:srgbClr val="2D2F93"/>
    <a:srgbClr val="7CBF33"/>
    <a:srgbClr val="DB31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501" autoAdjust="0"/>
  </p:normalViewPr>
  <p:slideViewPr>
    <p:cSldViewPr>
      <p:cViewPr varScale="1">
        <p:scale>
          <a:sx n="103" d="100"/>
          <a:sy n="103" d="100"/>
        </p:scale>
        <p:origin x="10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9115" cy="511810"/>
          </a:xfrm>
          <a:prstGeom prst="rect">
            <a:avLst/>
          </a:prstGeom>
        </p:spPr>
        <p:txBody>
          <a:bodyPr vert="horz" lIns="99094" tIns="49547" rIns="99094" bIns="49547" rtlCol="0"/>
          <a:lstStyle>
            <a:lvl1pPr algn="l">
              <a:defRPr sz="1300"/>
            </a:lvl1pPr>
          </a:lstStyle>
          <a:p>
            <a:endParaRPr lang="en-GB"/>
          </a:p>
        </p:txBody>
      </p:sp>
      <p:sp>
        <p:nvSpPr>
          <p:cNvPr id="3" name="Date Placeholder 2"/>
          <p:cNvSpPr>
            <a:spLocks noGrp="1"/>
          </p:cNvSpPr>
          <p:nvPr>
            <p:ph type="dt" idx="1"/>
          </p:nvPr>
        </p:nvSpPr>
        <p:spPr>
          <a:xfrm>
            <a:off x="4024891" y="0"/>
            <a:ext cx="3079115" cy="511810"/>
          </a:xfrm>
          <a:prstGeom prst="rect">
            <a:avLst/>
          </a:prstGeom>
        </p:spPr>
        <p:txBody>
          <a:bodyPr vert="horz" lIns="99094" tIns="49547" rIns="99094" bIns="49547" rtlCol="0"/>
          <a:lstStyle>
            <a:lvl1pPr algn="r">
              <a:defRPr sz="1300"/>
            </a:lvl1pPr>
          </a:lstStyle>
          <a:p>
            <a:fld id="{86083CD8-3885-4344-9547-7C1E8C4914F5}" type="datetimeFigureOut">
              <a:rPr lang="en-GB" smtClean="0"/>
              <a:t>05/09/2022</a:t>
            </a:fld>
            <a:endParaRPr lang="en-GB"/>
          </a:p>
        </p:txBody>
      </p:sp>
      <p:sp>
        <p:nvSpPr>
          <p:cNvPr id="4" name="Slide Image Placeholder 3"/>
          <p:cNvSpPr>
            <a:spLocks noGrp="1" noRot="1" noChangeAspect="1"/>
          </p:cNvSpPr>
          <p:nvPr>
            <p:ph type="sldImg" idx="2"/>
          </p:nvPr>
        </p:nvSpPr>
        <p:spPr>
          <a:xfrm>
            <a:off x="993775" y="768350"/>
            <a:ext cx="5118100" cy="3838575"/>
          </a:xfrm>
          <a:prstGeom prst="rect">
            <a:avLst/>
          </a:prstGeom>
          <a:noFill/>
          <a:ln w="12700">
            <a:solidFill>
              <a:prstClr val="black"/>
            </a:solidFill>
          </a:ln>
        </p:spPr>
        <p:txBody>
          <a:bodyPr vert="horz" lIns="99094" tIns="49547" rIns="99094" bIns="49547" rtlCol="0" anchor="ctr"/>
          <a:lstStyle/>
          <a:p>
            <a:endParaRPr lang="en-GB"/>
          </a:p>
        </p:txBody>
      </p:sp>
      <p:sp>
        <p:nvSpPr>
          <p:cNvPr id="5" name="Notes Placeholder 4"/>
          <p:cNvSpPr>
            <a:spLocks noGrp="1"/>
          </p:cNvSpPr>
          <p:nvPr>
            <p:ph type="body" sz="quarter" idx="3"/>
          </p:nvPr>
        </p:nvSpPr>
        <p:spPr>
          <a:xfrm>
            <a:off x="710565" y="4862195"/>
            <a:ext cx="5684520" cy="4606290"/>
          </a:xfrm>
          <a:prstGeom prst="rect">
            <a:avLst/>
          </a:prstGeom>
        </p:spPr>
        <p:txBody>
          <a:bodyPr vert="horz" lIns="99094" tIns="49547" rIns="99094" bIns="495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2613"/>
            <a:ext cx="3079115" cy="511810"/>
          </a:xfrm>
          <a:prstGeom prst="rect">
            <a:avLst/>
          </a:prstGeom>
        </p:spPr>
        <p:txBody>
          <a:bodyPr vert="horz" lIns="99094" tIns="49547" rIns="99094" bIns="49547" rtlCol="0" anchor="b"/>
          <a:lstStyle>
            <a:lvl1pPr algn="l">
              <a:defRPr sz="1300"/>
            </a:lvl1pPr>
          </a:lstStyle>
          <a:p>
            <a:endParaRPr lang="en-GB"/>
          </a:p>
        </p:txBody>
      </p:sp>
      <p:sp>
        <p:nvSpPr>
          <p:cNvPr id="7" name="Slide Number Placeholder 6"/>
          <p:cNvSpPr>
            <a:spLocks noGrp="1"/>
          </p:cNvSpPr>
          <p:nvPr>
            <p:ph type="sldNum" sz="quarter" idx="5"/>
          </p:nvPr>
        </p:nvSpPr>
        <p:spPr>
          <a:xfrm>
            <a:off x="4024891" y="9722613"/>
            <a:ext cx="3079115" cy="511810"/>
          </a:xfrm>
          <a:prstGeom prst="rect">
            <a:avLst/>
          </a:prstGeom>
        </p:spPr>
        <p:txBody>
          <a:bodyPr vert="horz" lIns="99094" tIns="49547" rIns="99094" bIns="49547" rtlCol="0" anchor="b"/>
          <a:lstStyle>
            <a:lvl1pPr algn="r">
              <a:defRPr sz="1300"/>
            </a:lvl1pPr>
          </a:lstStyle>
          <a:p>
            <a:fld id="{75DD720E-D3F1-43F9-8B46-9519D956ABC1}" type="slidenum">
              <a:rPr lang="en-GB" smtClean="0"/>
              <a:t>‹#›</a:t>
            </a:fld>
            <a:endParaRPr lang="en-GB"/>
          </a:p>
        </p:txBody>
      </p:sp>
    </p:spTree>
    <p:extLst>
      <p:ext uri="{BB962C8B-B14F-4D97-AF65-F5344CB8AC3E}">
        <p14:creationId xmlns:p14="http://schemas.microsoft.com/office/powerpoint/2010/main" val="3848672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DEFINE malnutrition and consider the two different extremes – obesity / malnutrition.</a:t>
            </a:r>
          </a:p>
          <a:p>
            <a:r>
              <a:rPr lang="en-GB" dirty="0"/>
              <a:t>This training concentrates on UNDERNUTRITION in relation to OVER 65s.</a:t>
            </a:r>
          </a:p>
          <a:p>
            <a:r>
              <a:rPr lang="en-GB" dirty="0"/>
              <a:t>READ the slide (animations can be removed if they are distracting).</a:t>
            </a:r>
          </a:p>
          <a:p>
            <a:r>
              <a:rPr lang="en-GB" dirty="0"/>
              <a:t>The PAPERWEIGHT ARMBAND has been developed to indicate a BMI of 20 if it fits around the mid-part of the upper non-dominant arm and 18.5 if it is lose / slips up and down this part of the arm.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601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DD720E-D3F1-43F9-8B46-9519D956ABC1}" type="slidenum">
              <a:rPr lang="en-GB" smtClean="0"/>
              <a:t>3</a:t>
            </a:fld>
            <a:endParaRPr lang="en-GB"/>
          </a:p>
        </p:txBody>
      </p:sp>
    </p:spTree>
    <p:extLst>
      <p:ext uri="{BB962C8B-B14F-4D97-AF65-F5344CB8AC3E}">
        <p14:creationId xmlns:p14="http://schemas.microsoft.com/office/powerpoint/2010/main" val="1165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a:t>It’s a </a:t>
            </a:r>
            <a:r>
              <a:rPr lang="en-GB" b="1" dirty="0"/>
              <a:t>hidden problem</a:t>
            </a:r>
            <a:endParaRPr lang="en-GB" sz="1200" b="1" dirty="0">
              <a:solidFill>
                <a:srgbClr val="E0462C"/>
              </a:solidFill>
            </a:endParaRPr>
          </a:p>
          <a:p>
            <a:pPr>
              <a:buFont typeface="Arial" panose="020B0604020202020204" pitchFamily="34" charset="0"/>
              <a:buChar char="•"/>
            </a:pPr>
            <a:r>
              <a:rPr lang="en-GB" dirty="0"/>
              <a:t>It’s </a:t>
            </a:r>
            <a:r>
              <a:rPr lang="en-GB" b="1" dirty="0"/>
              <a:t>all around us </a:t>
            </a:r>
            <a:r>
              <a:rPr lang="en-GB" dirty="0"/>
              <a:t>- </a:t>
            </a:r>
            <a:r>
              <a:rPr lang="en-GB" sz="1200" b="1" i="1" dirty="0">
                <a:solidFill>
                  <a:srgbClr val="E0462C"/>
                </a:solidFill>
              </a:rPr>
              <a:t>A third of recent arrivals to hospitals and care homes are already malnourished (or at risk)</a:t>
            </a:r>
          </a:p>
          <a:p>
            <a:pPr>
              <a:buFont typeface="Arial" panose="020B0604020202020204" pitchFamily="34" charset="0"/>
              <a:buChar char="•"/>
            </a:pPr>
            <a:r>
              <a:rPr lang="en-GB" dirty="0"/>
              <a:t>The </a:t>
            </a:r>
            <a:r>
              <a:rPr lang="en-GB" b="1" dirty="0"/>
              <a:t>consequences</a:t>
            </a:r>
            <a:r>
              <a:rPr lang="en-GB" dirty="0"/>
              <a:t> - </a:t>
            </a:r>
            <a:r>
              <a:rPr lang="en-GB" sz="1200" b="1" i="1" dirty="0">
                <a:solidFill>
                  <a:srgbClr val="E0462C"/>
                </a:solidFill>
              </a:rPr>
              <a:t>For every 10 days a person over the age of 80 is in hospital they lose 10% of muscle mass, they have slower healing wounds, a longer recovery time and generally become sick more often</a:t>
            </a:r>
          </a:p>
          <a:p>
            <a:pPr>
              <a:buFont typeface="Arial" panose="020B0604020202020204" pitchFamily="34" charset="0"/>
              <a:buChar char="•"/>
            </a:pPr>
            <a:r>
              <a:rPr lang="en-GB" b="1" dirty="0"/>
              <a:t>It is preventable </a:t>
            </a:r>
            <a:r>
              <a:rPr lang="en-GB" dirty="0"/>
              <a:t>– </a:t>
            </a:r>
            <a:r>
              <a:rPr lang="en-GB" sz="1200" b="1" i="1" dirty="0">
                <a:solidFill>
                  <a:srgbClr val="E0462C"/>
                </a:solidFill>
              </a:rPr>
              <a:t>Losing weight is not a natural part of growing old</a:t>
            </a:r>
          </a:p>
          <a:p>
            <a:pPr>
              <a:buFont typeface="Arial" panose="020B0604020202020204" pitchFamily="34" charset="0"/>
              <a:buChar char="•"/>
            </a:pPr>
            <a:r>
              <a:rPr lang="en-GB" b="1" dirty="0"/>
              <a:t>It’s expensive </a:t>
            </a:r>
            <a:r>
              <a:rPr lang="en-GB" dirty="0"/>
              <a:t>– </a:t>
            </a:r>
            <a:r>
              <a:rPr lang="en-GB" sz="1200" b="1" i="1" dirty="0">
                <a:solidFill>
                  <a:srgbClr val="E0462C"/>
                </a:solidFill>
              </a:rPr>
              <a:t>Malnutrition costs the health and social care system around £19-20bn per year – relate this to longer stays in hospital, higher costs of treatment and being admitted more often.  A&amp;E presentation for older people for a fall has huge costs attached</a:t>
            </a:r>
            <a:endParaRPr lang="en-GB" b="1" dirty="0"/>
          </a:p>
          <a:p>
            <a:pPr>
              <a:buFont typeface="Arial" panose="020B0604020202020204" pitchFamily="34" charset="0"/>
              <a:buChar char="•"/>
            </a:pPr>
            <a:r>
              <a:rPr lang="en-GB" b="1" dirty="0"/>
              <a:t>It affects vulnerable people most </a:t>
            </a:r>
            <a:r>
              <a:rPr lang="en-GB" dirty="0"/>
              <a:t>– </a:t>
            </a:r>
            <a:r>
              <a:rPr lang="en-GB" sz="1200" b="1" i="1" dirty="0">
                <a:solidFill>
                  <a:srgbClr val="E0462C"/>
                </a:solidFill>
              </a:rPr>
              <a:t>The older you are, the more likely you will be at risk</a:t>
            </a:r>
            <a:endParaRPr lang="en-GB" b="1" i="1" dirty="0">
              <a:solidFill>
                <a:srgbClr val="E0462C"/>
              </a:solidFill>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4425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a:p>
            <a:r>
              <a:rPr lang="en-GB" dirty="0"/>
              <a:t>HIGHLIGHT that a reduced sense of thirst due to age or a condition, may mean that prompts to drink are needed.</a:t>
            </a:r>
          </a:p>
          <a:p>
            <a:r>
              <a:rPr lang="en-GB" dirty="0"/>
              <a:t>DRAW attention to the many different signs &amp; symptoms of dehydration – these will have some baring if the case study ‘Emily’s story’ is used at slide 15.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659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a:p>
            <a:r>
              <a:rPr lang="en-GB" dirty="0"/>
              <a:t>HIGHLIGHT that a reduced sense of thirst due to age or a condition, may mean that prompts to drink are needed.</a:t>
            </a:r>
          </a:p>
          <a:p>
            <a:r>
              <a:rPr lang="en-GB" dirty="0"/>
              <a:t>DRAW attention to the many different signs &amp; symptoms of dehydration – these will have some baring if the case study ‘Emily’s story’ is used at slide 15.</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6595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slide</a:t>
            </a:r>
          </a:p>
          <a:p>
            <a:r>
              <a:rPr lang="en-GB" dirty="0"/>
              <a:t>HIGHLIGHT the number of drinks needed in a day and how dehydration can lead to hospital admissions – this can be referred back to the costs mentioned in SLIDES 6 &amp; 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56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Char char="•"/>
            </a:pPr>
            <a:r>
              <a:rPr lang="en-GB" dirty="0"/>
              <a:t>Unintentional weight loss, especially if rapid weight loss usually reflects loss of muscle mass, which may be particularly relevant for people recovering after a period of intensive care</a:t>
            </a:r>
          </a:p>
          <a:p>
            <a:pPr marL="285750">
              <a:buFont typeface="Arial" panose="020B0604020202020204" pitchFamily="34" charset="0"/>
              <a:buChar char="•"/>
            </a:pPr>
            <a:r>
              <a:rPr lang="en-GB" dirty="0"/>
              <a:t>Malnutrition can increase a person’s risk of infection as well as slow down their recovery</a:t>
            </a:r>
          </a:p>
          <a:p>
            <a:pPr marL="285750">
              <a:buFont typeface="Arial" panose="020B0604020202020204" pitchFamily="34" charset="0"/>
              <a:buChar char="•"/>
            </a:pPr>
            <a:r>
              <a:rPr lang="en-GB" dirty="0"/>
              <a:t>Weight loss, especially if rapid weight loss usually reflects loss of muscle mass, which may be particularly relevant for people recovering after a period of intensive care</a:t>
            </a:r>
          </a:p>
          <a:p>
            <a:pPr marL="285750">
              <a:buFont typeface="Arial" panose="020B0604020202020204" pitchFamily="34" charset="0"/>
              <a:buChar char="•"/>
            </a:pPr>
            <a:r>
              <a:rPr lang="en-GB" dirty="0"/>
              <a:t>In turn this slows their recovery and may consequently result in readmission to hospital and further complications</a:t>
            </a:r>
          </a:p>
          <a:p>
            <a:pPr marL="285750">
              <a:buFont typeface="Arial" panose="020B0604020202020204" pitchFamily="34" charset="0"/>
              <a:buChar char="•"/>
            </a:pPr>
            <a:endParaRPr lang="en-GB" kern="0"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DD720E-D3F1-43F9-8B46-9519D956ABC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92173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Page Graph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158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Rectangle 22"/>
          <p:cNvSpPr>
            <a:spLocks noGrp="1" noChangeArrowheads="1"/>
          </p:cNvSpPr>
          <p:nvPr>
            <p:ph type="ctrTitle" sz="quarter"/>
          </p:nvPr>
        </p:nvSpPr>
        <p:spPr>
          <a:xfrm>
            <a:off x="466725" y="1520825"/>
            <a:ext cx="5618163" cy="755650"/>
          </a:xfrm>
          <a:prstGeom prst="rect">
            <a:avLst/>
          </a:prstGeom>
        </p:spPr>
        <p:txBody>
          <a:bodyPr wrap="square" lIns="91440" tIns="45720" rIns="91440" bIns="45720" anchor="t"/>
          <a:lstStyle>
            <a:lvl1pPr>
              <a:defRPr sz="3200"/>
            </a:lvl1pPr>
          </a:lstStyle>
          <a:p>
            <a:r>
              <a:rPr lang="en-US"/>
              <a:t>Click to edit Master title style</a:t>
            </a:r>
            <a:endParaRPr lang="en-GB"/>
          </a:p>
        </p:txBody>
      </p:sp>
      <p:sp>
        <p:nvSpPr>
          <p:cNvPr id="3095" name="Rectangle 23"/>
          <p:cNvSpPr>
            <a:spLocks noGrp="1" noChangeArrowheads="1"/>
          </p:cNvSpPr>
          <p:nvPr>
            <p:ph type="subTitle" sz="quarter" idx="1"/>
          </p:nvPr>
        </p:nvSpPr>
        <p:spPr>
          <a:xfrm>
            <a:off x="468313" y="2060575"/>
            <a:ext cx="5618162" cy="1130300"/>
          </a:xfrm>
        </p:spPr>
        <p:txBody>
          <a:bodyPr/>
          <a:lstStyle>
            <a:lvl1pPr>
              <a:defRPr/>
            </a:lvl1pPr>
          </a:lstStyle>
          <a:p>
            <a:r>
              <a:rPr lang="en-US"/>
              <a:t>Click to edit Master subtitle style</a:t>
            </a:r>
            <a:endParaRPr lang="en-GB"/>
          </a:p>
        </p:txBody>
      </p:sp>
      <p:pic>
        <p:nvPicPr>
          <p:cNvPr id="6" name="Picture 5" descr="Age UK ILL Logo CMYK C RGB 900dpi 50mm">
            <a:extLst>
              <a:ext uri="{FF2B5EF4-FFF2-40B4-BE49-F238E27FC236}">
                <a16:creationId xmlns:a16="http://schemas.microsoft.com/office/drawing/2014/main" id="{8E3EA264-8B77-4B2F-9069-E72FD93799B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85835" y="359188"/>
            <a:ext cx="1100006" cy="6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10">
            <a:extLst>
              <a:ext uri="{FF2B5EF4-FFF2-40B4-BE49-F238E27FC236}">
                <a16:creationId xmlns:a16="http://schemas.microsoft.com/office/drawing/2014/main" id="{0CAFC67B-74A0-454D-ABE0-759B4BD7B98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64894" b="11248"/>
          <a:stretch/>
        </p:blipFill>
        <p:spPr>
          <a:xfrm>
            <a:off x="4572000" y="271363"/>
            <a:ext cx="1965176" cy="833711"/>
          </a:xfrm>
          <a:prstGeom prst="rect">
            <a:avLst/>
          </a:prstGeom>
        </p:spPr>
      </p:pic>
      <p:pic>
        <p:nvPicPr>
          <p:cNvPr id="8" name="Picture 7">
            <a:extLst>
              <a:ext uri="{FF2B5EF4-FFF2-40B4-BE49-F238E27FC236}">
                <a16:creationId xmlns:a16="http://schemas.microsoft.com/office/drawing/2014/main" id="{208CC6CD-C934-40BC-9AAE-EAFE710646E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61478" b="13931"/>
          <a:stretch/>
        </p:blipFill>
        <p:spPr>
          <a:xfrm>
            <a:off x="1907704" y="239670"/>
            <a:ext cx="2174787" cy="773109"/>
          </a:xfrm>
          <a:prstGeom prst="rect">
            <a:avLst/>
          </a:prstGeom>
        </p:spPr>
      </p:pic>
      <p:pic>
        <p:nvPicPr>
          <p:cNvPr id="10" name="Picture 9">
            <a:extLst>
              <a:ext uri="{FF2B5EF4-FFF2-40B4-BE49-F238E27FC236}">
                <a16:creationId xmlns:a16="http://schemas.microsoft.com/office/drawing/2014/main" id="{EB1A2600-DEA5-4F5D-BDD2-BE3AEECAC22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80312" y="353882"/>
            <a:ext cx="1160536" cy="668672"/>
          </a:xfrm>
          <a:prstGeom prst="rect">
            <a:avLst/>
          </a:prstGeom>
        </p:spPr>
      </p:pic>
    </p:spTree>
    <p:extLst>
      <p:ext uri="{BB962C8B-B14F-4D97-AF65-F5344CB8AC3E}">
        <p14:creationId xmlns:p14="http://schemas.microsoft.com/office/powerpoint/2010/main" val="41869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13"/>
            <a:ext cx="6103938" cy="889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89849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11838" y="379413"/>
            <a:ext cx="1784350" cy="477837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379413"/>
            <a:ext cx="5202238" cy="4778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806592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205856"/>
            <a:ext cx="6103938" cy="889000"/>
          </a:xfrm>
          <a:prstGeom prst="rect">
            <a:avLst/>
          </a:prstGeom>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a:xfrm>
            <a:off x="457200" y="2636912"/>
            <a:ext cx="7138988" cy="252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64917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6456"/>
            <a:ext cx="6103938" cy="889000"/>
          </a:xfrm>
          <a:prstGeom prst="rect">
            <a:avLst/>
          </a:prstGeom>
        </p:spPr>
        <p:txBody>
          <a:bodyPr/>
          <a:lstStyle/>
          <a:p>
            <a:r>
              <a:rPr lang="en-US" dirty="0"/>
              <a:t>Click to edit Master title style</a:t>
            </a:r>
            <a:endParaRPr lang="en-GB" dirty="0"/>
          </a:p>
        </p:txBody>
      </p:sp>
      <p:sp>
        <p:nvSpPr>
          <p:cNvPr id="3" name="Content Placeholder 2"/>
          <p:cNvSpPr>
            <a:spLocks noGrp="1"/>
          </p:cNvSpPr>
          <p:nvPr>
            <p:ph idx="1"/>
          </p:nvPr>
        </p:nvSpPr>
        <p:spPr>
          <a:xfrm>
            <a:off x="457201" y="2636912"/>
            <a:ext cx="7138988" cy="2520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317084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039031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5"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6"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28898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6700"/>
            <a:ext cx="3492500" cy="36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102100" y="1536700"/>
            <a:ext cx="3494088" cy="3621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4234271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8"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9"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3278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79413"/>
            <a:ext cx="6103938" cy="889000"/>
          </a:xfrm>
          <a:prstGeom prst="rect">
            <a:avLst/>
          </a:prstGeom>
        </p:spPr>
        <p:txBody>
          <a:bodyPr/>
          <a:lstStyle/>
          <a:p>
            <a:r>
              <a:rPr lang="en-US"/>
              <a:t>Click to edit Master title style</a:t>
            </a:r>
            <a:endParaRPr lang="en-GB"/>
          </a:p>
        </p:txBody>
      </p:sp>
      <p:sp>
        <p:nvSpPr>
          <p:cNvPr id="3"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4"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5"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1925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3"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4"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156484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256519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p:txBody>
          <a:bodyPr/>
          <a:lstStyle>
            <a:lvl1pPr>
              <a:defRPr/>
            </a:lvl1pPr>
          </a:lstStyle>
          <a:p>
            <a:fld id="{01275A67-71F5-465C-8189-6BEC4D99AD15}" type="slidenum">
              <a:rPr lang="en-GB" smtClean="0"/>
              <a:t>‹#›</a:t>
            </a:fld>
            <a:endParaRPr lang="en-GB"/>
          </a:p>
        </p:txBody>
      </p:sp>
      <p:sp>
        <p:nvSpPr>
          <p:cNvPr id="6" name="Date Placeholder 8"/>
          <p:cNvSpPr>
            <a:spLocks noGrp="1"/>
          </p:cNvSpPr>
          <p:nvPr>
            <p:ph type="dt" sz="half" idx="11"/>
          </p:nvPr>
        </p:nvSpPr>
        <p:spPr/>
        <p:txBody>
          <a:bodyPr/>
          <a:lstStyle>
            <a:lvl1pPr>
              <a:defRPr/>
            </a:lvl1pPr>
          </a:lstStyle>
          <a:p>
            <a:fld id="{2C7C5A65-3FCA-4654-8C39-26B9300279E9}" type="datetimeFigureOut">
              <a:rPr lang="en-GB" smtClean="0"/>
              <a:t>05/09/2022</a:t>
            </a:fld>
            <a:endParaRPr lang="en-GB"/>
          </a:p>
        </p:txBody>
      </p:sp>
      <p:sp>
        <p:nvSpPr>
          <p:cNvPr id="7" name="Footer Placeholder 9"/>
          <p:cNvSpPr>
            <a:spLocks noGrp="1"/>
          </p:cNvSpPr>
          <p:nvPr>
            <p:ph type="ftr" sz="quarter" idx="12"/>
          </p:nvPr>
        </p:nvSpPr>
        <p:spPr/>
        <p:txBody>
          <a:bodyPr/>
          <a:lstStyle>
            <a:lvl1pPr>
              <a:defRPr/>
            </a:lvl1pPr>
          </a:lstStyle>
          <a:p>
            <a:endParaRPr lang="en-GB"/>
          </a:p>
        </p:txBody>
      </p:sp>
    </p:spTree>
    <p:extLst>
      <p:ext uri="{BB962C8B-B14F-4D97-AF65-F5344CB8AC3E}">
        <p14:creationId xmlns:p14="http://schemas.microsoft.com/office/powerpoint/2010/main" val="50665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457200" y="1266825"/>
            <a:ext cx="8229600" cy="1588"/>
          </a:xfrm>
          <a:prstGeom prst="line">
            <a:avLst/>
          </a:prstGeom>
          <a:ln w="12700" cap="rnd">
            <a:solidFill>
              <a:schemeClr val="tx1"/>
            </a:solidFill>
            <a:prstDash val="sysDot"/>
            <a:round/>
          </a:ln>
          <a:effectLst/>
        </p:spPr>
        <p:style>
          <a:lnRef idx="2">
            <a:schemeClr val="accent1"/>
          </a:lnRef>
          <a:fillRef idx="0">
            <a:schemeClr val="accent1"/>
          </a:fillRef>
          <a:effectRef idx="1">
            <a:schemeClr val="accent1"/>
          </a:effectRef>
          <a:fontRef idx="minor">
            <a:schemeClr val="tx1"/>
          </a:fontRef>
        </p:style>
      </p:cxnSp>
      <p:pic>
        <p:nvPicPr>
          <p:cNvPr id="1028" name="Picture 13" descr="Strip.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6386513"/>
            <a:ext cx="8229600"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p:cNvSpPr>
            <a:spLocks noGrp="1"/>
          </p:cNvSpPr>
          <p:nvPr>
            <p:ph type="sldNum" sz="quarter" idx="4"/>
          </p:nvPr>
        </p:nvSpPr>
        <p:spPr>
          <a:xfrm>
            <a:off x="7661275" y="6565900"/>
            <a:ext cx="1025525" cy="292100"/>
          </a:xfrm>
          <a:prstGeom prst="rect">
            <a:avLst/>
          </a:prstGeom>
        </p:spPr>
        <p:txBody>
          <a:bodyPr vert="horz" wrap="square" lIns="0" tIns="0" rIns="0" bIns="0" numCol="1" anchor="t" anchorCtr="0" compatLnSpc="1">
            <a:prstTxWarp prst="textNoShape">
              <a:avLst/>
            </a:prstTxWarp>
            <a:normAutofit/>
          </a:bodyPr>
          <a:lstStyle>
            <a:lvl1pPr algn="r">
              <a:defRPr sz="1100">
                <a:solidFill>
                  <a:srgbClr val="2D2F93"/>
                </a:solidFill>
                <a:latin typeface="Arial" charset="0"/>
                <a:ea typeface="ＭＳ Ｐゴシック" charset="-128"/>
                <a:cs typeface="Arial" charset="0"/>
              </a:defRPr>
            </a:lvl1pPr>
          </a:lstStyle>
          <a:p>
            <a:fld id="{01275A67-71F5-465C-8189-6BEC4D99AD15}" type="slidenum">
              <a:rPr lang="en-GB" smtClean="0"/>
              <a:t>‹#›</a:t>
            </a:fld>
            <a:endParaRPr lang="en-GB"/>
          </a:p>
        </p:txBody>
      </p:sp>
      <p:sp>
        <p:nvSpPr>
          <p:cNvPr id="9" name="Date Placeholder 8"/>
          <p:cNvSpPr>
            <a:spLocks noGrp="1"/>
          </p:cNvSpPr>
          <p:nvPr>
            <p:ph type="dt" sz="half" idx="2"/>
          </p:nvPr>
        </p:nvSpPr>
        <p:spPr>
          <a:xfrm>
            <a:off x="457200" y="6565900"/>
            <a:ext cx="658813"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fld id="{2C7C5A65-3FCA-4654-8C39-26B9300279E9}" type="datetimeFigureOut">
              <a:rPr lang="en-GB" smtClean="0"/>
              <a:t>05/09/2022</a:t>
            </a:fld>
            <a:endParaRPr lang="en-GB"/>
          </a:p>
        </p:txBody>
      </p:sp>
      <p:sp>
        <p:nvSpPr>
          <p:cNvPr id="10" name="Footer Placeholder 9"/>
          <p:cNvSpPr>
            <a:spLocks noGrp="1"/>
          </p:cNvSpPr>
          <p:nvPr>
            <p:ph type="ftr" sz="quarter" idx="3"/>
          </p:nvPr>
        </p:nvSpPr>
        <p:spPr>
          <a:xfrm>
            <a:off x="1123950" y="6565900"/>
            <a:ext cx="3308350" cy="292100"/>
          </a:xfrm>
          <a:prstGeom prst="rect">
            <a:avLst/>
          </a:prstGeom>
        </p:spPr>
        <p:txBody>
          <a:bodyPr vert="horz" wrap="square" lIns="0" tIns="0" rIns="0" bIns="0" numCol="1" anchor="t" anchorCtr="0" compatLnSpc="1">
            <a:prstTxWarp prst="textNoShape">
              <a:avLst/>
            </a:prstTxWarp>
          </a:bodyPr>
          <a:lstStyle>
            <a:lvl1pPr>
              <a:defRPr sz="1100">
                <a:solidFill>
                  <a:srgbClr val="2D2F93"/>
                </a:solidFill>
                <a:latin typeface="Arial" charset="0"/>
                <a:ea typeface="ＭＳ Ｐゴシック" charset="-128"/>
                <a:cs typeface="Arial" charset="0"/>
              </a:defRPr>
            </a:lvl1pPr>
          </a:lstStyle>
          <a:p>
            <a:endParaRPr lang="en-GB"/>
          </a:p>
        </p:txBody>
      </p:sp>
      <p:sp>
        <p:nvSpPr>
          <p:cNvPr id="1032" name="Rectangle 21"/>
          <p:cNvSpPr>
            <a:spLocks noGrp="1" noChangeArrowheads="1"/>
          </p:cNvSpPr>
          <p:nvPr>
            <p:ph type="body" idx="1"/>
          </p:nvPr>
        </p:nvSpPr>
        <p:spPr bwMode="auto">
          <a:xfrm>
            <a:off x="457200" y="1536700"/>
            <a:ext cx="7138988"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pic>
        <p:nvPicPr>
          <p:cNvPr id="11" name="Picture 10" descr="Age UK ILL Logo CMYK C RGB 900dpi 50mm">
            <a:extLst>
              <a:ext uri="{FF2B5EF4-FFF2-40B4-BE49-F238E27FC236}">
                <a16:creationId xmlns:a16="http://schemas.microsoft.com/office/drawing/2014/main" id="{01BD8B75-F595-47E2-AC80-C73C2839EBC0}"/>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85835" y="359188"/>
            <a:ext cx="1100006" cy="61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ent Placeholder 10">
            <a:extLst>
              <a:ext uri="{FF2B5EF4-FFF2-40B4-BE49-F238E27FC236}">
                <a16:creationId xmlns:a16="http://schemas.microsoft.com/office/drawing/2014/main" id="{49CA76FC-9453-4E3B-BAB3-82198E781A5A}"/>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r="64894" b="11248"/>
          <a:stretch/>
        </p:blipFill>
        <p:spPr>
          <a:xfrm>
            <a:off x="4572000" y="271363"/>
            <a:ext cx="1965176" cy="833711"/>
          </a:xfrm>
          <a:prstGeom prst="rect">
            <a:avLst/>
          </a:prstGeom>
        </p:spPr>
      </p:pic>
      <p:pic>
        <p:nvPicPr>
          <p:cNvPr id="13" name="Picture 12">
            <a:extLst>
              <a:ext uri="{FF2B5EF4-FFF2-40B4-BE49-F238E27FC236}">
                <a16:creationId xmlns:a16="http://schemas.microsoft.com/office/drawing/2014/main" id="{4BDD89D6-0D4C-454D-B242-42AD1E8D2788}"/>
              </a:ext>
            </a:extLst>
          </p:cNvPr>
          <p:cNvPicPr>
            <a:picLocks noChangeAspect="1"/>
          </p:cNvPicPr>
          <p:nvPr userDrawn="1"/>
        </p:nvPicPr>
        <p:blipFill rotWithShape="1">
          <a:blip r:embed="rId18" cstate="print">
            <a:extLst>
              <a:ext uri="{28A0092B-C50C-407E-A947-70E740481C1C}">
                <a14:useLocalDpi xmlns:a14="http://schemas.microsoft.com/office/drawing/2010/main" val="0"/>
              </a:ext>
            </a:extLst>
          </a:blip>
          <a:srcRect l="61478" b="13931"/>
          <a:stretch/>
        </p:blipFill>
        <p:spPr>
          <a:xfrm>
            <a:off x="1907704" y="239670"/>
            <a:ext cx="2174787" cy="773109"/>
          </a:xfrm>
          <a:prstGeom prst="rect">
            <a:avLst/>
          </a:prstGeom>
        </p:spPr>
      </p:pic>
      <p:pic>
        <p:nvPicPr>
          <p:cNvPr id="3" name="Picture 2">
            <a:extLst>
              <a:ext uri="{FF2B5EF4-FFF2-40B4-BE49-F238E27FC236}">
                <a16:creationId xmlns:a16="http://schemas.microsoft.com/office/drawing/2014/main" id="{E3563A03-519C-4BD1-A61D-D0ED94707E7F}"/>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380312" y="353882"/>
            <a:ext cx="1160536" cy="66867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p:titleStyle>
    <p:body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hyperlink" Target="https://www.ageuk.org.uk/salford/about-us/improving-nutrition-and-hydration"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25.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ageuk.org.uk/salford/about-us/contact-us/nutrition-and-hydration-toolkit/" TargetMode="External"/><Relationship Id="rId7" Type="http://schemas.openxmlformats.org/officeDocument/2006/relationships/hyperlink" Target="mailto:CarmelBerke@ageuksalford.org.uk" TargetMode="External"/><Relationship Id="rId2" Type="http://schemas.openxmlformats.org/officeDocument/2006/relationships/hyperlink" Target="https://www.ageuk.org.uk/salford/about-us/improving-nutrition-and-hydration/" TargetMode="External"/><Relationship Id="rId1" Type="http://schemas.openxmlformats.org/officeDocument/2006/relationships/slideLayout" Target="../slideLayouts/slideLayout12.xml"/><Relationship Id="rId6" Type="http://schemas.openxmlformats.org/officeDocument/2006/relationships/hyperlink" Target="http://paperweightarmband.org.uk/lms/" TargetMode="External"/><Relationship Id="rId5" Type="http://schemas.openxmlformats.org/officeDocument/2006/relationships/hyperlink" Target="https://www.ageuk.org.uk/salford/about-us/improving-nutrition-and-hydration/nutrition-and-hydration-training/" TargetMode="External"/><Relationship Id="rId4" Type="http://schemas.openxmlformats.org/officeDocument/2006/relationships/hyperlink" Target="https://www.ageuk.org.uk/salford/about-us/improving-nutrition-and-hydration/our-resour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ageuk.org.uk/salford/our-services/information-and-advice/staying-well-during-the-coronavirus-pandemicoronav"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515F3-50AB-4679-B893-8315EFCE3206}"/>
              </a:ext>
            </a:extLst>
          </p:cNvPr>
          <p:cNvSpPr>
            <a:spLocks noGrp="1"/>
          </p:cNvSpPr>
          <p:nvPr>
            <p:ph type="ctrTitle" sz="quarter"/>
          </p:nvPr>
        </p:nvSpPr>
        <p:spPr>
          <a:xfrm>
            <a:off x="179512" y="1158371"/>
            <a:ext cx="8928992" cy="1548135"/>
          </a:xfrm>
        </p:spPr>
        <p:txBody>
          <a:bodyPr/>
          <a:lstStyle/>
          <a:p>
            <a:pPr algn="ctr"/>
            <a:r>
              <a:rPr lang="en-US" sz="3600" b="1" dirty="0"/>
              <a:t>Greater Manchester</a:t>
            </a:r>
            <a:br>
              <a:rPr lang="en-US" sz="3600" b="1" dirty="0"/>
            </a:br>
            <a:r>
              <a:rPr lang="en-US" sz="3600" b="1" dirty="0"/>
              <a:t>Nutrition and Hydration Programme</a:t>
            </a:r>
            <a:br>
              <a:rPr lang="en-US" sz="3600" dirty="0"/>
            </a:br>
            <a:endParaRPr lang="en-GB" sz="3600" dirty="0"/>
          </a:p>
        </p:txBody>
      </p:sp>
      <p:sp>
        <p:nvSpPr>
          <p:cNvPr id="3" name="Subtitle 2">
            <a:extLst>
              <a:ext uri="{FF2B5EF4-FFF2-40B4-BE49-F238E27FC236}">
                <a16:creationId xmlns:a16="http://schemas.microsoft.com/office/drawing/2014/main" id="{C8C0BC26-264F-453F-A462-C9BF9BDF7884}"/>
              </a:ext>
            </a:extLst>
          </p:cNvPr>
          <p:cNvSpPr>
            <a:spLocks noGrp="1"/>
          </p:cNvSpPr>
          <p:nvPr>
            <p:ph type="subTitle" sz="quarter" idx="1"/>
          </p:nvPr>
        </p:nvSpPr>
        <p:spPr>
          <a:xfrm>
            <a:off x="1115007" y="2542719"/>
            <a:ext cx="6480720" cy="830997"/>
          </a:xfrm>
        </p:spPr>
        <p:txBody>
          <a:bodyPr/>
          <a:lstStyle/>
          <a:p>
            <a:pPr algn="ctr"/>
            <a:r>
              <a:rPr lang="en-GB" dirty="0"/>
              <a:t>	</a:t>
            </a:r>
            <a:r>
              <a:rPr lang="en-GB" sz="2400" dirty="0"/>
              <a:t>A Brief Guide to Prevent Malnutrition and Dehydration in Older Age </a:t>
            </a:r>
          </a:p>
        </p:txBody>
      </p:sp>
      <p:sp>
        <p:nvSpPr>
          <p:cNvPr id="4" name="TextBox 3">
            <a:extLst>
              <a:ext uri="{FF2B5EF4-FFF2-40B4-BE49-F238E27FC236}">
                <a16:creationId xmlns:a16="http://schemas.microsoft.com/office/drawing/2014/main" id="{8A4E70DB-6F32-4625-9218-8160EB3D4432}"/>
              </a:ext>
            </a:extLst>
          </p:cNvPr>
          <p:cNvSpPr txBox="1"/>
          <p:nvPr/>
        </p:nvSpPr>
        <p:spPr>
          <a:xfrm>
            <a:off x="92189" y="3573016"/>
            <a:ext cx="4392488" cy="830997"/>
          </a:xfrm>
          <a:prstGeom prst="rect">
            <a:avLst/>
          </a:prstGeom>
          <a:noFill/>
        </p:spPr>
        <p:txBody>
          <a:bodyPr wrap="square" rtlCol="0">
            <a:spAutoFit/>
          </a:bodyPr>
          <a:lstStyle/>
          <a:p>
            <a:pPr marL="342900" indent="-342900">
              <a:buFont typeface="Wingdings" panose="05000000000000000000" pitchFamily="2" charset="2"/>
              <a:buChar char="Ø"/>
            </a:pPr>
            <a:r>
              <a:rPr lang="en-GB" sz="1600" dirty="0">
                <a:solidFill>
                  <a:schemeClr val="accent2">
                    <a:lumMod val="75000"/>
                  </a:schemeClr>
                </a:solidFill>
              </a:rPr>
              <a:t>Preventing avoidable harm </a:t>
            </a:r>
          </a:p>
          <a:p>
            <a:pPr marL="342900" indent="-342900">
              <a:buFont typeface="Wingdings" panose="05000000000000000000" pitchFamily="2" charset="2"/>
              <a:buChar char="Ø"/>
            </a:pPr>
            <a:r>
              <a:rPr lang="en-GB" sz="1600" dirty="0">
                <a:solidFill>
                  <a:schemeClr val="accent2">
                    <a:lumMod val="75000"/>
                  </a:schemeClr>
                </a:solidFill>
              </a:rPr>
              <a:t>Maintaining independence</a:t>
            </a:r>
          </a:p>
          <a:p>
            <a:pPr marL="342900" indent="-342900">
              <a:buFont typeface="Wingdings" panose="05000000000000000000" pitchFamily="2" charset="2"/>
              <a:buChar char="Ø"/>
            </a:pPr>
            <a:r>
              <a:rPr lang="en-GB" sz="1600" dirty="0">
                <a:solidFill>
                  <a:schemeClr val="accent2">
                    <a:lumMod val="75000"/>
                  </a:schemeClr>
                </a:solidFill>
              </a:rPr>
              <a:t>Improving health and quality of life</a:t>
            </a:r>
          </a:p>
        </p:txBody>
      </p:sp>
      <p:pic>
        <p:nvPicPr>
          <p:cNvPr id="5" name="Picture 4">
            <a:extLst>
              <a:ext uri="{FF2B5EF4-FFF2-40B4-BE49-F238E27FC236}">
                <a16:creationId xmlns:a16="http://schemas.microsoft.com/office/drawing/2014/main" id="{3705228D-D95D-4026-B8A6-FC732840C0C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8416" y="4869160"/>
            <a:ext cx="1944216" cy="1368152"/>
          </a:xfrm>
          <a:prstGeom prst="rect">
            <a:avLst/>
          </a:prstGeom>
          <a:noFill/>
          <a:ln>
            <a:noFill/>
          </a:ln>
        </p:spPr>
      </p:pic>
      <p:pic>
        <p:nvPicPr>
          <p:cNvPr id="7" name="Picture 6">
            <a:extLst>
              <a:ext uri="{FF2B5EF4-FFF2-40B4-BE49-F238E27FC236}">
                <a16:creationId xmlns:a16="http://schemas.microsoft.com/office/drawing/2014/main" id="{458B73B5-12DB-20AA-BFB2-A58B85AB04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138" y="4988499"/>
            <a:ext cx="2525870" cy="1422259"/>
          </a:xfrm>
          <a:prstGeom prst="rect">
            <a:avLst/>
          </a:prstGeom>
        </p:spPr>
      </p:pic>
    </p:spTree>
    <p:extLst>
      <p:ext uri="{BB962C8B-B14F-4D97-AF65-F5344CB8AC3E}">
        <p14:creationId xmlns:p14="http://schemas.microsoft.com/office/powerpoint/2010/main" val="2936013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96B392-BE9B-4CA0-B51F-DCC5CF71F4E8}"/>
              </a:ext>
            </a:extLst>
          </p:cNvPr>
          <p:cNvSpPr>
            <a:spLocks noGrp="1"/>
          </p:cNvSpPr>
          <p:nvPr>
            <p:ph idx="1"/>
          </p:nvPr>
        </p:nvSpPr>
        <p:spPr>
          <a:xfrm>
            <a:off x="337547" y="1412776"/>
            <a:ext cx="6376069" cy="5040560"/>
          </a:xfrm>
        </p:spPr>
        <p:txBody>
          <a:bodyPr/>
          <a:lstStyle/>
          <a:p>
            <a:r>
              <a:rPr lang="en-GB" b="1" dirty="0"/>
              <a:t>IF…</a:t>
            </a:r>
          </a:p>
          <a:p>
            <a:r>
              <a:rPr lang="en-GB" sz="1600" dirty="0"/>
              <a:t>You notice that someone is not eating and drinking well, you can: </a:t>
            </a:r>
          </a:p>
          <a:p>
            <a:endParaRPr lang="en-GB" sz="1600" dirty="0"/>
          </a:p>
          <a:p>
            <a:pPr>
              <a:lnSpc>
                <a:spcPct val="150000"/>
              </a:lnSpc>
              <a:buFont typeface="Wingdings" panose="05000000000000000000" pitchFamily="2" charset="2"/>
              <a:buChar char="§"/>
            </a:pPr>
            <a:r>
              <a:rPr lang="en-GB" sz="1600" dirty="0"/>
              <a:t>Discuss their diet and fluid intake with them, encourage them to eat little and often, have regular snacks and ask them to choose full fat foods and drinks and fortify their diets</a:t>
            </a:r>
          </a:p>
          <a:p>
            <a:pPr>
              <a:lnSpc>
                <a:spcPct val="150000"/>
              </a:lnSpc>
              <a:buFont typeface="Wingdings" panose="05000000000000000000" pitchFamily="2" charset="2"/>
              <a:buChar char="§"/>
            </a:pPr>
            <a:r>
              <a:rPr lang="en-GB" sz="1600" dirty="0"/>
              <a:t>Encourage to access social support where possible </a:t>
            </a:r>
          </a:p>
          <a:p>
            <a:pPr>
              <a:lnSpc>
                <a:spcPct val="150000"/>
              </a:lnSpc>
              <a:buFont typeface="Wingdings" panose="05000000000000000000" pitchFamily="2" charset="2"/>
              <a:buChar char="§"/>
            </a:pPr>
            <a:r>
              <a:rPr lang="en-GB" sz="1600" dirty="0"/>
              <a:t>Encourage them to make meal preparation easier for themselves</a:t>
            </a:r>
          </a:p>
          <a:p>
            <a:pPr>
              <a:lnSpc>
                <a:spcPct val="150000"/>
              </a:lnSpc>
              <a:buFont typeface="Wingdings" panose="05000000000000000000" pitchFamily="2" charset="2"/>
              <a:buChar char="§"/>
            </a:pPr>
            <a:r>
              <a:rPr lang="en-GB" sz="1600" dirty="0"/>
              <a:t>Encourage them to access financial support </a:t>
            </a:r>
          </a:p>
          <a:p>
            <a:pPr>
              <a:lnSpc>
                <a:spcPct val="150000"/>
              </a:lnSpc>
              <a:buFont typeface="Wingdings" panose="05000000000000000000" pitchFamily="2" charset="2"/>
              <a:buChar char="§"/>
            </a:pPr>
            <a:r>
              <a:rPr lang="en-GB" sz="1600" dirty="0"/>
              <a:t>Discuss this with their family members/carers </a:t>
            </a:r>
          </a:p>
          <a:p>
            <a:pPr>
              <a:lnSpc>
                <a:spcPct val="150000"/>
              </a:lnSpc>
              <a:buFont typeface="Wingdings" panose="05000000000000000000" pitchFamily="2" charset="2"/>
              <a:buChar char="§"/>
            </a:pPr>
            <a:r>
              <a:rPr lang="en-GB" sz="1600" dirty="0"/>
              <a:t>Refer to the right health care professional for extra support </a:t>
            </a:r>
          </a:p>
          <a:p>
            <a:endParaRPr lang="en-GB" b="1" dirty="0"/>
          </a:p>
          <a:p>
            <a:r>
              <a:rPr lang="en-GB" b="1" dirty="0"/>
              <a:t>Which of these do </a:t>
            </a:r>
            <a:r>
              <a:rPr lang="en-GB" b="1" u="sng" dirty="0"/>
              <a:t>you</a:t>
            </a:r>
            <a:r>
              <a:rPr lang="en-GB" b="1" dirty="0"/>
              <a:t> currently do?</a:t>
            </a:r>
          </a:p>
        </p:txBody>
      </p:sp>
      <p:pic>
        <p:nvPicPr>
          <p:cNvPr id="4" name="Picture 3" descr="A picture containing cup, coffee, drink, table&#10;&#10;Description automatically generated">
            <a:extLst>
              <a:ext uri="{FF2B5EF4-FFF2-40B4-BE49-F238E27FC236}">
                <a16:creationId xmlns:a16="http://schemas.microsoft.com/office/drawing/2014/main" id="{EA3F631D-22EF-494A-91DA-57E8E003BB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7242" y="5020797"/>
            <a:ext cx="606134" cy="848853"/>
          </a:xfrm>
          <a:prstGeom prst="rect">
            <a:avLst/>
          </a:prstGeom>
        </p:spPr>
      </p:pic>
      <p:pic>
        <p:nvPicPr>
          <p:cNvPr id="5" name="Picture 4">
            <a:extLst>
              <a:ext uri="{FF2B5EF4-FFF2-40B4-BE49-F238E27FC236}">
                <a16:creationId xmlns:a16="http://schemas.microsoft.com/office/drawing/2014/main" id="{5CCB7552-2E4A-4D91-9535-5EFE2E57047F}"/>
              </a:ext>
            </a:extLst>
          </p:cNvPr>
          <p:cNvPicPr>
            <a:picLocks noChangeAspect="1"/>
          </p:cNvPicPr>
          <p:nvPr/>
        </p:nvPicPr>
        <p:blipFill>
          <a:blip r:embed="rId3"/>
          <a:stretch>
            <a:fillRect/>
          </a:stretch>
        </p:blipFill>
        <p:spPr>
          <a:xfrm>
            <a:off x="6929531" y="3546193"/>
            <a:ext cx="913845" cy="1255037"/>
          </a:xfrm>
          <a:prstGeom prst="rect">
            <a:avLst/>
          </a:prstGeom>
        </p:spPr>
      </p:pic>
      <p:pic>
        <p:nvPicPr>
          <p:cNvPr id="6" name="Picture 5">
            <a:extLst>
              <a:ext uri="{FF2B5EF4-FFF2-40B4-BE49-F238E27FC236}">
                <a16:creationId xmlns:a16="http://schemas.microsoft.com/office/drawing/2014/main" id="{80A1FC94-7D52-470C-8A09-0E1669603A56}"/>
              </a:ext>
            </a:extLst>
          </p:cNvPr>
          <p:cNvPicPr>
            <a:picLocks noChangeAspect="1"/>
          </p:cNvPicPr>
          <p:nvPr/>
        </p:nvPicPr>
        <p:blipFill>
          <a:blip r:embed="rId4"/>
          <a:stretch>
            <a:fillRect/>
          </a:stretch>
        </p:blipFill>
        <p:spPr>
          <a:xfrm>
            <a:off x="8013020" y="3512981"/>
            <a:ext cx="913845" cy="1309564"/>
          </a:xfrm>
          <a:prstGeom prst="rect">
            <a:avLst/>
          </a:prstGeom>
        </p:spPr>
      </p:pic>
      <p:pic>
        <p:nvPicPr>
          <p:cNvPr id="7" name="Picture 6" descr="A picture containing food, can&#10;&#10;Description automatically generated">
            <a:extLst>
              <a:ext uri="{FF2B5EF4-FFF2-40B4-BE49-F238E27FC236}">
                <a16:creationId xmlns:a16="http://schemas.microsoft.com/office/drawing/2014/main" id="{39EEE440-B636-473C-97C1-4E1D523309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6784" y="5005921"/>
            <a:ext cx="526315" cy="878606"/>
          </a:xfrm>
          <a:prstGeom prst="rect">
            <a:avLst/>
          </a:prstGeom>
        </p:spPr>
      </p:pic>
      <p:pic>
        <p:nvPicPr>
          <p:cNvPr id="9" name="Picture 8" descr="Phone Icon. Call Icon Vector. Telephone Icon Vector Isolated ...">
            <a:extLst>
              <a:ext uri="{FF2B5EF4-FFF2-40B4-BE49-F238E27FC236}">
                <a16:creationId xmlns:a16="http://schemas.microsoft.com/office/drawing/2014/main" id="{A6E212E7-58FE-44B4-AB1E-397FE1791506}"/>
              </a:ext>
            </a:extLst>
          </p:cNvPr>
          <p:cNvPicPr/>
          <p:nvPr/>
        </p:nvPicPr>
        <p:blipFill rotWithShape="1">
          <a:blip r:embed="rId6" cstate="print">
            <a:extLst>
              <a:ext uri="{28A0092B-C50C-407E-A947-70E740481C1C}">
                <a14:useLocalDpi xmlns:a14="http://schemas.microsoft.com/office/drawing/2010/main" val="0"/>
              </a:ext>
            </a:extLst>
          </a:blip>
          <a:srcRect l="9140" t="9121" r="7932" b="48923"/>
          <a:stretch/>
        </p:blipFill>
        <p:spPr bwMode="auto">
          <a:xfrm>
            <a:off x="6713616" y="2681766"/>
            <a:ext cx="2304256" cy="719078"/>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1310E9D3-58E5-43D9-AD6A-90DF77F71DB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8265" y="1412776"/>
            <a:ext cx="2000529" cy="1043133"/>
          </a:xfrm>
          <a:prstGeom prst="rect">
            <a:avLst/>
          </a:prstGeom>
        </p:spPr>
      </p:pic>
    </p:spTree>
    <p:extLst>
      <p:ext uri="{BB962C8B-B14F-4D97-AF65-F5344CB8AC3E}">
        <p14:creationId xmlns:p14="http://schemas.microsoft.com/office/powerpoint/2010/main" val="194611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2000" r="-12000"/>
          </a:stretch>
        </a:blip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484E0A-500B-43FA-801B-3C8DAC2ED518}"/>
              </a:ext>
            </a:extLst>
          </p:cNvPr>
          <p:cNvSpPr>
            <a:spLocks noGrp="1"/>
          </p:cNvSpPr>
          <p:nvPr>
            <p:ph idx="1"/>
          </p:nvPr>
        </p:nvSpPr>
        <p:spPr>
          <a:xfrm>
            <a:off x="251520" y="2060848"/>
            <a:ext cx="8640960" cy="4052540"/>
          </a:xfrm>
        </p:spPr>
        <p:txBody>
          <a:bodyPr/>
          <a:lstStyle/>
          <a:p>
            <a:r>
              <a:rPr lang="en-GB" b="1" dirty="0"/>
              <a:t>Raising Awareness</a:t>
            </a:r>
          </a:p>
          <a:p>
            <a:endParaRPr lang="en-GB" dirty="0"/>
          </a:p>
          <a:p>
            <a:r>
              <a:rPr lang="en-GB" dirty="0"/>
              <a:t>What could </a:t>
            </a:r>
            <a:r>
              <a:rPr lang="en-GB" b="1" u="sng" dirty="0"/>
              <a:t>you</a:t>
            </a:r>
            <a:r>
              <a:rPr lang="en-GB" dirty="0"/>
              <a:t> do as a team to raise awareness of the importance of eating and drinking well in later life? </a:t>
            </a:r>
          </a:p>
          <a:p>
            <a:endParaRPr lang="en-GB" dirty="0"/>
          </a:p>
          <a:p>
            <a:r>
              <a:rPr lang="en-GB" dirty="0"/>
              <a:t>Please share your thoughts, actions and good practice with us on </a:t>
            </a:r>
          </a:p>
          <a:p>
            <a:r>
              <a:rPr lang="en-GB" dirty="0"/>
              <a:t>our Twitter page @GMNandH</a:t>
            </a:r>
          </a:p>
          <a:p>
            <a:endParaRPr lang="en-GB" dirty="0"/>
          </a:p>
          <a:p>
            <a:r>
              <a:rPr lang="en-GB" dirty="0"/>
              <a:t>If you want to learn more or download any of our resources, visit: </a:t>
            </a:r>
          </a:p>
          <a:p>
            <a:r>
              <a:rPr lang="en-GB" dirty="0">
                <a:hlinkClick r:id="rId3"/>
              </a:rPr>
              <a:t>https://www.ageuk.org.uk/salford/about-us/improving-nutrition-and</a:t>
            </a:r>
          </a:p>
          <a:p>
            <a:r>
              <a:rPr lang="en-GB" dirty="0">
                <a:hlinkClick r:id="rId3"/>
              </a:rPr>
              <a:t>hydration</a:t>
            </a:r>
            <a:r>
              <a:rPr lang="en-GB" dirty="0"/>
              <a:t> </a:t>
            </a:r>
          </a:p>
          <a:p>
            <a:r>
              <a:rPr lang="en-GB" dirty="0"/>
              <a:t>or contact your programme manager for an order form.</a:t>
            </a:r>
          </a:p>
        </p:txBody>
      </p:sp>
    </p:spTree>
    <p:extLst>
      <p:ext uri="{BB962C8B-B14F-4D97-AF65-F5344CB8AC3E}">
        <p14:creationId xmlns:p14="http://schemas.microsoft.com/office/powerpoint/2010/main" val="106371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8C69-CB42-4FEF-931D-29DD2BF9F73C}"/>
              </a:ext>
            </a:extLst>
          </p:cNvPr>
          <p:cNvSpPr>
            <a:spLocks noGrp="1"/>
          </p:cNvSpPr>
          <p:nvPr>
            <p:ph type="title"/>
          </p:nvPr>
        </p:nvSpPr>
        <p:spPr>
          <a:xfrm>
            <a:off x="419639" y="1280435"/>
            <a:ext cx="4577954" cy="666750"/>
          </a:xfrm>
        </p:spPr>
        <p:txBody>
          <a:bodyPr/>
          <a:lstStyle/>
          <a:p>
            <a:r>
              <a:rPr lang="en-US" sz="2400" b="1" dirty="0"/>
              <a:t>Available Resources</a:t>
            </a:r>
            <a:endParaRPr lang="en-GB" sz="2400" b="1" dirty="0"/>
          </a:p>
        </p:txBody>
      </p:sp>
      <p:sp>
        <p:nvSpPr>
          <p:cNvPr id="3" name="Content Placeholder 2">
            <a:extLst>
              <a:ext uri="{FF2B5EF4-FFF2-40B4-BE49-F238E27FC236}">
                <a16:creationId xmlns:a16="http://schemas.microsoft.com/office/drawing/2014/main" id="{2330F6E3-BEC6-4908-BEDC-A38CC4B60480}"/>
              </a:ext>
            </a:extLst>
          </p:cNvPr>
          <p:cNvSpPr>
            <a:spLocks noGrp="1"/>
          </p:cNvSpPr>
          <p:nvPr>
            <p:ph idx="1"/>
          </p:nvPr>
        </p:nvSpPr>
        <p:spPr>
          <a:xfrm>
            <a:off x="117104" y="1713520"/>
            <a:ext cx="5630365" cy="4669438"/>
          </a:xfrm>
        </p:spPr>
        <p:txBody>
          <a:bodyPr/>
          <a:lstStyle/>
          <a:p>
            <a:pPr>
              <a:spcBef>
                <a:spcPts val="1350"/>
              </a:spcBef>
              <a:buFont typeface="Arial" panose="020B0604020202020204" pitchFamily="34" charset="0"/>
              <a:buChar char="•"/>
            </a:pPr>
            <a:r>
              <a:rPr lang="en-US" sz="1600" b="1" dirty="0"/>
              <a:t>Paperweight Armbands</a:t>
            </a:r>
          </a:p>
          <a:p>
            <a:pPr>
              <a:spcBef>
                <a:spcPts val="1350"/>
              </a:spcBef>
              <a:buFont typeface="Arial" panose="020B0604020202020204" pitchFamily="34" charset="0"/>
              <a:buChar char="•"/>
            </a:pPr>
            <a:r>
              <a:rPr lang="en-US" sz="1600" b="1" dirty="0"/>
              <a:t>Eat, Drink, Live well booklet</a:t>
            </a:r>
            <a:r>
              <a:rPr lang="en-GB" sz="1600" b="1" dirty="0"/>
              <a:t> </a:t>
            </a:r>
            <a:r>
              <a:rPr lang="en-GB" sz="1600" dirty="0"/>
              <a:t>– tips to boost appetite and fortify food</a:t>
            </a:r>
          </a:p>
          <a:p>
            <a:pPr>
              <a:spcBef>
                <a:spcPts val="1350"/>
              </a:spcBef>
              <a:buFont typeface="Arial" panose="020B0604020202020204" pitchFamily="34" charset="0"/>
              <a:buChar char="•"/>
            </a:pPr>
            <a:r>
              <a:rPr lang="en-US" sz="1600" b="1" dirty="0"/>
              <a:t>A5 Hydration Leaflet &amp; Malnutrition Signs &amp; Symptoms</a:t>
            </a:r>
          </a:p>
          <a:p>
            <a:pPr>
              <a:spcBef>
                <a:spcPts val="1350"/>
              </a:spcBef>
              <a:buFont typeface="Arial" panose="020B0604020202020204" pitchFamily="34" charset="0"/>
              <a:buChar char="•"/>
            </a:pPr>
            <a:r>
              <a:rPr lang="en-GB" sz="1600" b="1" dirty="0"/>
              <a:t>Staple cupboard recipes </a:t>
            </a:r>
            <a:r>
              <a:rPr lang="en-GB" sz="1600" dirty="0"/>
              <a:t>– simple recipes using mainly tinned and frozen food</a:t>
            </a:r>
          </a:p>
          <a:p>
            <a:pPr>
              <a:spcBef>
                <a:spcPts val="1350"/>
              </a:spcBef>
              <a:buFont typeface="Arial" panose="020B0604020202020204" pitchFamily="34" charset="0"/>
              <a:buChar char="•"/>
            </a:pPr>
            <a:r>
              <a:rPr lang="en-GB" sz="1600" b="1" dirty="0"/>
              <a:t>Food first recipes </a:t>
            </a:r>
            <a:r>
              <a:rPr lang="en-GB" sz="1600" dirty="0"/>
              <a:t>– recipe ideas for high energy meals and snacks</a:t>
            </a:r>
          </a:p>
          <a:p>
            <a:pPr>
              <a:spcBef>
                <a:spcPts val="1350"/>
              </a:spcBef>
              <a:buFont typeface="Arial" panose="020B0604020202020204" pitchFamily="34" charset="0"/>
              <a:buChar char="•"/>
            </a:pPr>
            <a:r>
              <a:rPr lang="en-US" sz="1600" b="1" dirty="0"/>
              <a:t>Meal and snack ideas from a range of cultures </a:t>
            </a:r>
            <a:r>
              <a:rPr lang="en-US" sz="1600" dirty="0"/>
              <a:t>– different ideas and recipes to try from different cultures</a:t>
            </a:r>
          </a:p>
          <a:p>
            <a:pPr>
              <a:spcBef>
                <a:spcPts val="1350"/>
              </a:spcBef>
              <a:buFont typeface="Arial" panose="020B0604020202020204" pitchFamily="34" charset="0"/>
              <a:buChar char="•"/>
            </a:pPr>
            <a:r>
              <a:rPr lang="en-US" sz="1600" b="1" dirty="0"/>
              <a:t>Hydration Posters &amp; Coasters</a:t>
            </a:r>
          </a:p>
          <a:p>
            <a:pPr>
              <a:spcBef>
                <a:spcPts val="1350"/>
              </a:spcBef>
              <a:buFont typeface="Arial" panose="020B0604020202020204" pitchFamily="34" charset="0"/>
              <a:buChar char="•"/>
            </a:pPr>
            <a:r>
              <a:rPr lang="en-US" sz="1600" b="1" dirty="0"/>
              <a:t>Care Home kitchen posters </a:t>
            </a:r>
            <a:r>
              <a:rPr lang="en-US" sz="1600" dirty="0"/>
              <a:t>– Food fortification/snacks</a:t>
            </a:r>
            <a:endParaRPr lang="en-US" sz="1600" b="1" dirty="0"/>
          </a:p>
          <a:p>
            <a:pPr marL="0" indent="0">
              <a:spcBef>
                <a:spcPts val="1350"/>
              </a:spcBef>
            </a:pPr>
            <a:endParaRPr lang="en-US" b="1" dirty="0"/>
          </a:p>
        </p:txBody>
      </p:sp>
      <p:pic>
        <p:nvPicPr>
          <p:cNvPr id="6" name="Picture 5">
            <a:extLst>
              <a:ext uri="{FF2B5EF4-FFF2-40B4-BE49-F238E27FC236}">
                <a16:creationId xmlns:a16="http://schemas.microsoft.com/office/drawing/2014/main" id="{3AD29E13-A0F7-4D23-B6A5-F44AF0023F3B}"/>
              </a:ext>
            </a:extLst>
          </p:cNvPr>
          <p:cNvPicPr>
            <a:picLocks noChangeAspect="1"/>
          </p:cNvPicPr>
          <p:nvPr/>
        </p:nvPicPr>
        <p:blipFill>
          <a:blip r:embed="rId2"/>
          <a:stretch>
            <a:fillRect/>
          </a:stretch>
        </p:blipFill>
        <p:spPr>
          <a:xfrm>
            <a:off x="7734696" y="2884193"/>
            <a:ext cx="1011200" cy="1449076"/>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9D5BCDC1-0539-432A-8348-C96AB329E2BB}"/>
              </a:ext>
            </a:extLst>
          </p:cNvPr>
          <p:cNvPicPr>
            <a:picLocks noChangeAspect="1"/>
          </p:cNvPicPr>
          <p:nvPr/>
        </p:nvPicPr>
        <p:blipFill>
          <a:blip r:embed="rId3"/>
          <a:stretch>
            <a:fillRect/>
          </a:stretch>
        </p:blipFill>
        <p:spPr>
          <a:xfrm>
            <a:off x="5903007" y="2989144"/>
            <a:ext cx="1026044" cy="144329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77D50BF-EF60-42A8-B567-E6D05E9A690F}"/>
              </a:ext>
            </a:extLst>
          </p:cNvPr>
          <p:cNvPicPr>
            <a:picLocks noChangeAspect="1"/>
          </p:cNvPicPr>
          <p:nvPr/>
        </p:nvPicPr>
        <p:blipFill>
          <a:blip r:embed="rId4"/>
          <a:stretch>
            <a:fillRect/>
          </a:stretch>
        </p:blipFill>
        <p:spPr>
          <a:xfrm>
            <a:off x="6831104" y="3267206"/>
            <a:ext cx="1037094" cy="1388742"/>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3F5934E6-CB33-445B-A1B0-6F412F5FFE0C}"/>
              </a:ext>
            </a:extLst>
          </p:cNvPr>
          <p:cNvPicPr>
            <a:picLocks noChangeAspect="1"/>
          </p:cNvPicPr>
          <p:nvPr/>
        </p:nvPicPr>
        <p:blipFill>
          <a:blip r:embed="rId5"/>
          <a:stretch>
            <a:fillRect/>
          </a:stretch>
        </p:blipFill>
        <p:spPr>
          <a:xfrm>
            <a:off x="5773510" y="1164902"/>
            <a:ext cx="1011200" cy="1388741"/>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D45CD22-AFEB-4D92-8641-AF5B8E4C1200}"/>
              </a:ext>
            </a:extLst>
          </p:cNvPr>
          <p:cNvPicPr>
            <a:picLocks noChangeAspect="1"/>
          </p:cNvPicPr>
          <p:nvPr/>
        </p:nvPicPr>
        <p:blipFill>
          <a:blip r:embed="rId6"/>
          <a:stretch>
            <a:fillRect/>
          </a:stretch>
        </p:blipFill>
        <p:spPr>
          <a:xfrm>
            <a:off x="6691830" y="1338277"/>
            <a:ext cx="1138671" cy="1405613"/>
          </a:xfrm>
          <a:prstGeom prst="rect">
            <a:avLst/>
          </a:prstGeom>
          <a:effectLst>
            <a:outerShdw blurRad="50800" dist="38100" dir="5400000" algn="t" rotWithShape="0">
              <a:prstClr val="black">
                <a:alpha val="40000"/>
              </a:prstClr>
            </a:outerShdw>
          </a:effectLst>
        </p:spPr>
      </p:pic>
      <p:pic>
        <p:nvPicPr>
          <p:cNvPr id="11" name="Picture 10">
            <a:extLst>
              <a:ext uri="{FF2B5EF4-FFF2-40B4-BE49-F238E27FC236}">
                <a16:creationId xmlns:a16="http://schemas.microsoft.com/office/drawing/2014/main" id="{A5EAC73C-5159-4AB1-A441-698A32D10536}"/>
              </a:ext>
            </a:extLst>
          </p:cNvPr>
          <p:cNvPicPr>
            <a:picLocks noChangeAspect="1"/>
          </p:cNvPicPr>
          <p:nvPr/>
        </p:nvPicPr>
        <p:blipFill rotWithShape="1">
          <a:blip r:embed="rId7"/>
          <a:srcRect b="7407"/>
          <a:stretch/>
        </p:blipFill>
        <p:spPr>
          <a:xfrm>
            <a:off x="7734696" y="1122712"/>
            <a:ext cx="1091828" cy="1401686"/>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007E2F75-AE65-4713-8BD6-88BCFACAC109}"/>
              </a:ext>
            </a:extLst>
          </p:cNvPr>
          <p:cNvPicPr>
            <a:picLocks noChangeAspect="1"/>
          </p:cNvPicPr>
          <p:nvPr/>
        </p:nvPicPr>
        <p:blipFill>
          <a:blip r:embed="rId8"/>
          <a:stretch>
            <a:fillRect/>
          </a:stretch>
        </p:blipFill>
        <p:spPr>
          <a:xfrm>
            <a:off x="5804870" y="4854052"/>
            <a:ext cx="1979724" cy="1317416"/>
          </a:xfrm>
          <a:prstGeom prst="rect">
            <a:avLst/>
          </a:prstGeom>
          <a:effectLst>
            <a:outerShdw blurRad="50800" dist="38100" dir="5400000" algn="t" rotWithShape="0">
              <a:prstClr val="black">
                <a:alpha val="40000"/>
              </a:prstClr>
            </a:outerShdw>
          </a:effectLst>
        </p:spPr>
      </p:pic>
      <p:pic>
        <p:nvPicPr>
          <p:cNvPr id="15" name="Picture 14">
            <a:extLst>
              <a:ext uri="{FF2B5EF4-FFF2-40B4-BE49-F238E27FC236}">
                <a16:creationId xmlns:a16="http://schemas.microsoft.com/office/drawing/2014/main" id="{8055D0C6-96CF-4DDA-9F20-88A3FE00E087}"/>
              </a:ext>
            </a:extLst>
          </p:cNvPr>
          <p:cNvPicPr>
            <a:picLocks noChangeAspect="1"/>
          </p:cNvPicPr>
          <p:nvPr/>
        </p:nvPicPr>
        <p:blipFill>
          <a:blip r:embed="rId9"/>
          <a:stretch>
            <a:fillRect/>
          </a:stretch>
        </p:blipFill>
        <p:spPr>
          <a:xfrm>
            <a:off x="7412660" y="5215567"/>
            <a:ext cx="1731340" cy="1167391"/>
          </a:xfrm>
          <a:prstGeom prst="rect">
            <a:avLst/>
          </a:prstGeom>
          <a:effectLst>
            <a:outerShdw blurRad="50800" dist="38100" dir="5400000" algn="t" rotWithShape="0">
              <a:prstClr val="black">
                <a:alpha val="40000"/>
              </a:prstClr>
            </a:outerShdw>
          </a:effectLst>
        </p:spPr>
      </p:pic>
      <p:pic>
        <p:nvPicPr>
          <p:cNvPr id="17" name="Picture 16">
            <a:extLst>
              <a:ext uri="{FF2B5EF4-FFF2-40B4-BE49-F238E27FC236}">
                <a16:creationId xmlns:a16="http://schemas.microsoft.com/office/drawing/2014/main" id="{6799EE5A-15E4-4480-946C-5D64726371CD}"/>
              </a:ext>
            </a:extLst>
          </p:cNvPr>
          <p:cNvPicPr>
            <a:picLocks noChangeAspect="1"/>
          </p:cNvPicPr>
          <p:nvPr/>
        </p:nvPicPr>
        <p:blipFill>
          <a:blip r:embed="rId10"/>
          <a:stretch>
            <a:fillRect/>
          </a:stretch>
        </p:blipFill>
        <p:spPr>
          <a:xfrm>
            <a:off x="3530571" y="1613810"/>
            <a:ext cx="2140341" cy="545787"/>
          </a:xfrm>
          <a:prstGeom prst="rect">
            <a:avLst/>
          </a:prstGeom>
        </p:spPr>
      </p:pic>
    </p:spTree>
    <p:extLst>
      <p:ext uri="{BB962C8B-B14F-4D97-AF65-F5344CB8AC3E}">
        <p14:creationId xmlns:p14="http://schemas.microsoft.com/office/powerpoint/2010/main" val="2737767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CB93-95B7-4800-84A0-7415B74B6FFC}"/>
              </a:ext>
            </a:extLst>
          </p:cNvPr>
          <p:cNvSpPr>
            <a:spLocks noGrp="1"/>
          </p:cNvSpPr>
          <p:nvPr>
            <p:ph type="title"/>
          </p:nvPr>
        </p:nvSpPr>
        <p:spPr>
          <a:xfrm>
            <a:off x="323529" y="1338263"/>
            <a:ext cx="5472608" cy="794593"/>
          </a:xfrm>
        </p:spPr>
        <p:txBody>
          <a:bodyPr/>
          <a:lstStyle/>
          <a:p>
            <a:r>
              <a:rPr lang="en-GB" sz="2400" dirty="0"/>
              <a:t>Nutrition and Hydration Programme </a:t>
            </a:r>
            <a:br>
              <a:rPr lang="en-GB" sz="2400" dirty="0"/>
            </a:br>
            <a:r>
              <a:rPr lang="en-GB" sz="2400" dirty="0"/>
              <a:t>Further information and learning.</a:t>
            </a:r>
          </a:p>
        </p:txBody>
      </p:sp>
      <p:sp>
        <p:nvSpPr>
          <p:cNvPr id="6" name="Content Placeholder 5">
            <a:extLst>
              <a:ext uri="{FF2B5EF4-FFF2-40B4-BE49-F238E27FC236}">
                <a16:creationId xmlns:a16="http://schemas.microsoft.com/office/drawing/2014/main" id="{1F370543-7DBE-4643-AB46-5DB13063A6A6}"/>
              </a:ext>
            </a:extLst>
          </p:cNvPr>
          <p:cNvSpPr>
            <a:spLocks noGrp="1"/>
          </p:cNvSpPr>
          <p:nvPr>
            <p:ph idx="1"/>
          </p:nvPr>
        </p:nvSpPr>
        <p:spPr>
          <a:xfrm>
            <a:off x="323528" y="2191814"/>
            <a:ext cx="5688632" cy="4117506"/>
          </a:xfrm>
        </p:spPr>
        <p:txBody>
          <a:bodyPr>
            <a:normAutofit fontScale="25000" lnSpcReduction="20000"/>
          </a:bodyPr>
          <a:lstStyle/>
          <a:p>
            <a:r>
              <a:rPr lang="en-GB" sz="6400" dirty="0"/>
              <a:t>All information regarding the programme, is available at:</a:t>
            </a:r>
          </a:p>
          <a:p>
            <a:r>
              <a:rPr lang="en-GB" sz="5000" dirty="0">
                <a:hlinkClick r:id="rId2"/>
              </a:rPr>
              <a:t>Age UK Salford | Improving Nutrition and Hydration in Greater Manchester</a:t>
            </a:r>
            <a:endParaRPr lang="en-GB" sz="5000" dirty="0"/>
          </a:p>
          <a:p>
            <a:endParaRPr lang="en-GB" sz="5000" dirty="0"/>
          </a:p>
          <a:p>
            <a:r>
              <a:rPr lang="en-GB" sz="6400" dirty="0">
                <a:solidFill>
                  <a:schemeClr val="accent6"/>
                </a:solidFill>
              </a:rPr>
              <a:t>Nutrition and Hydration Toolkit:  </a:t>
            </a:r>
          </a:p>
          <a:p>
            <a:r>
              <a:rPr lang="en-GB" sz="5000" u="sng" dirty="0">
                <a:solidFill>
                  <a:srgbClr val="000000"/>
                </a:solidFill>
                <a:ea typeface="Calibri" panose="020F0502020204030204" pitchFamily="34" charset="0"/>
                <a:hlinkClick r:id="rId3"/>
              </a:rPr>
              <a:t>https://www.ageuk.org.uk/salford/about-us/contact-us/nutrition-and-hydration-toolkit/</a:t>
            </a:r>
            <a:endParaRPr lang="en-GB" sz="5000" u="sng" dirty="0">
              <a:solidFill>
                <a:srgbClr val="000000"/>
              </a:solidFill>
              <a:ea typeface="Calibri" panose="020F0502020204030204" pitchFamily="34" charset="0"/>
            </a:endParaRPr>
          </a:p>
          <a:p>
            <a:endParaRPr lang="en-GB" sz="5000" dirty="0"/>
          </a:p>
          <a:p>
            <a:r>
              <a:rPr lang="en-GB" sz="6400" dirty="0">
                <a:solidFill>
                  <a:schemeClr val="accent6"/>
                </a:solidFill>
              </a:rPr>
              <a:t>All resources are available to download and print via: </a:t>
            </a:r>
            <a:r>
              <a:rPr lang="en-GB" sz="5000" dirty="0"/>
              <a:t> </a:t>
            </a:r>
          </a:p>
          <a:p>
            <a:r>
              <a:rPr lang="en-GB" sz="5000" dirty="0">
                <a:hlinkClick r:id="rId4"/>
              </a:rPr>
              <a:t>Greater Manchester Malnutrition and Hydration Programme Resources (ageuk.org.uk)</a:t>
            </a:r>
            <a:endParaRPr lang="en-GB" sz="5000" dirty="0"/>
          </a:p>
          <a:p>
            <a:endParaRPr lang="en-GB" sz="5000" dirty="0"/>
          </a:p>
          <a:p>
            <a:r>
              <a:rPr lang="en-GB" sz="6400" dirty="0">
                <a:solidFill>
                  <a:schemeClr val="accent6"/>
                </a:solidFill>
              </a:rPr>
              <a:t>Training slides and presentations are available at: </a:t>
            </a:r>
            <a:r>
              <a:rPr lang="en-GB" sz="5000" u="sng" dirty="0">
                <a:solidFill>
                  <a:srgbClr val="000000"/>
                </a:solidFill>
                <a:ea typeface="Times New Roman" panose="02020603050405020304" pitchFamily="18" charset="0"/>
                <a:hlinkClick r:id="rId5"/>
              </a:rPr>
              <a:t>https://www.ageuk.org.uk/salford/about-us/improving-nutrition-and-hydration/nutrition-and-hydration-training/</a:t>
            </a:r>
            <a:endParaRPr lang="en-GB" sz="5000" u="sng" dirty="0">
              <a:solidFill>
                <a:srgbClr val="000000"/>
              </a:solidFill>
              <a:ea typeface="Times New Roman" panose="02020603050405020304" pitchFamily="18" charset="0"/>
            </a:endParaRPr>
          </a:p>
          <a:p>
            <a:endParaRPr lang="en-GB" sz="5000" dirty="0">
              <a:solidFill>
                <a:srgbClr val="000000"/>
              </a:solidFill>
            </a:endParaRPr>
          </a:p>
          <a:p>
            <a:r>
              <a:rPr lang="en-GB" sz="6400" dirty="0">
                <a:solidFill>
                  <a:schemeClr val="accent6"/>
                </a:solidFill>
              </a:rPr>
              <a:t>Malnutrition and Swallowing difficulties e-learning tool</a:t>
            </a:r>
            <a:r>
              <a:rPr lang="en-GB" sz="6400" dirty="0">
                <a:solidFill>
                  <a:srgbClr val="000000"/>
                </a:solidFill>
              </a:rPr>
              <a:t>: </a:t>
            </a:r>
          </a:p>
          <a:p>
            <a:r>
              <a:rPr lang="en-GB" sz="5000" dirty="0">
                <a:hlinkClick r:id="rId6"/>
              </a:rPr>
              <a:t>The PaperWeight Armband</a:t>
            </a:r>
            <a:endParaRPr lang="en-GB" sz="5000" dirty="0"/>
          </a:p>
          <a:p>
            <a:endParaRPr lang="en-GB" sz="5000" dirty="0">
              <a:solidFill>
                <a:srgbClr val="000000"/>
              </a:solidFill>
            </a:endParaRPr>
          </a:p>
          <a:p>
            <a:r>
              <a:rPr lang="en-GB" sz="5600" dirty="0">
                <a:solidFill>
                  <a:srgbClr val="000000"/>
                </a:solidFill>
              </a:rPr>
              <a:t>Carmel Berke, Programme Director:</a:t>
            </a:r>
            <a:r>
              <a:rPr lang="en-GB" sz="5000" dirty="0">
                <a:solidFill>
                  <a:srgbClr val="000000"/>
                </a:solidFill>
              </a:rPr>
              <a:t> </a:t>
            </a:r>
            <a:r>
              <a:rPr lang="en-GB" sz="5000" dirty="0">
                <a:solidFill>
                  <a:srgbClr val="000000"/>
                </a:solidFill>
                <a:hlinkClick r:id="rId7"/>
              </a:rPr>
              <a:t>CarmelBerke@ageuksalford.org.uk</a:t>
            </a:r>
            <a:endParaRPr lang="en-GB" sz="5000" dirty="0">
              <a:solidFill>
                <a:srgbClr val="000000"/>
              </a:solidFill>
            </a:endParaRPr>
          </a:p>
          <a:p>
            <a:endParaRPr lang="en-GB" sz="1500" dirty="0"/>
          </a:p>
        </p:txBody>
      </p:sp>
      <p:pic>
        <p:nvPicPr>
          <p:cNvPr id="4" name="Picture 3">
            <a:extLst>
              <a:ext uri="{FF2B5EF4-FFF2-40B4-BE49-F238E27FC236}">
                <a16:creationId xmlns:a16="http://schemas.microsoft.com/office/drawing/2014/main" id="{29DF31EB-7FA1-4974-A6C4-45EDCB778675}"/>
              </a:ext>
            </a:extLst>
          </p:cNvPr>
          <p:cNvPicPr>
            <a:picLocks noChangeAspect="1"/>
          </p:cNvPicPr>
          <p:nvPr/>
        </p:nvPicPr>
        <p:blipFill>
          <a:blip r:embed="rId8"/>
          <a:stretch>
            <a:fillRect/>
          </a:stretch>
        </p:blipFill>
        <p:spPr>
          <a:xfrm>
            <a:off x="6012160" y="1338263"/>
            <a:ext cx="2952192" cy="3371582"/>
          </a:xfrm>
          <a:prstGeom prst="rect">
            <a:avLst/>
          </a:prstGeom>
        </p:spPr>
      </p:pic>
    </p:spTree>
    <p:extLst>
      <p:ext uri="{BB962C8B-B14F-4D97-AF65-F5344CB8AC3E}">
        <p14:creationId xmlns:p14="http://schemas.microsoft.com/office/powerpoint/2010/main" val="1173392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9E60A-1CDF-4BAE-8547-2E906715D029}"/>
              </a:ext>
            </a:extLst>
          </p:cNvPr>
          <p:cNvSpPr>
            <a:spLocks noGrp="1"/>
          </p:cNvSpPr>
          <p:nvPr>
            <p:ph type="title"/>
          </p:nvPr>
        </p:nvSpPr>
        <p:spPr>
          <a:xfrm>
            <a:off x="1928058" y="1268760"/>
            <a:ext cx="5287884" cy="678408"/>
          </a:xfrm>
        </p:spPr>
        <p:txBody>
          <a:bodyPr/>
          <a:lstStyle/>
          <a:p>
            <a:pPr algn="ctr"/>
            <a:r>
              <a:rPr lang="en-GB" sz="3600" dirty="0"/>
              <a:t>Malnutrition - What is it ?</a:t>
            </a:r>
            <a:br>
              <a:rPr lang="en-GB" sz="3600" dirty="0"/>
            </a:br>
            <a:endParaRPr lang="en-GB" sz="3600" dirty="0"/>
          </a:p>
        </p:txBody>
      </p:sp>
      <p:cxnSp>
        <p:nvCxnSpPr>
          <p:cNvPr id="5" name="Straight Arrow Connector 4"/>
          <p:cNvCxnSpPr/>
          <p:nvPr/>
        </p:nvCxnSpPr>
        <p:spPr>
          <a:xfrm flipV="1">
            <a:off x="5076056" y="2132856"/>
            <a:ext cx="648072" cy="288032"/>
          </a:xfrm>
          <a:prstGeom prst="straightConnector1">
            <a:avLst/>
          </a:prstGeom>
          <a:ln w="28575">
            <a:solidFill>
              <a:srgbClr val="2D2F93"/>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076056" y="2564904"/>
            <a:ext cx="648072" cy="216024"/>
          </a:xfrm>
          <a:prstGeom prst="straightConnector1">
            <a:avLst/>
          </a:prstGeom>
          <a:ln w="28575">
            <a:solidFill>
              <a:srgbClr val="2D2F93"/>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descr="Age UK Salford Pledge- 10% Better Campaign">
            <a:extLst>
              <a:ext uri="{FF2B5EF4-FFF2-40B4-BE49-F238E27FC236}">
                <a16:creationId xmlns:a16="http://schemas.microsoft.com/office/drawing/2014/main" id="{81850DA9-CD39-490C-B9B2-2D2EE5283727}"/>
              </a:ext>
            </a:extLst>
          </p:cNvPr>
          <p:cNvPicPr/>
          <p:nvPr/>
        </p:nvPicPr>
        <p:blipFill rotWithShape="1">
          <a:blip r:embed="rId3" cstate="print">
            <a:extLst>
              <a:ext uri="{28A0092B-C50C-407E-A947-70E740481C1C}">
                <a14:useLocalDpi xmlns:a14="http://schemas.microsoft.com/office/drawing/2010/main" val="0"/>
              </a:ext>
            </a:extLst>
          </a:blip>
          <a:srcRect l="6785" t="12396" r="5689" b="12397"/>
          <a:stretch/>
        </p:blipFill>
        <p:spPr bwMode="auto">
          <a:xfrm>
            <a:off x="89756" y="306387"/>
            <a:ext cx="1638300" cy="744855"/>
          </a:xfrm>
          <a:prstGeom prst="rect">
            <a:avLst/>
          </a:prstGeom>
          <a:noFill/>
          <a:ln>
            <a:noFill/>
          </a:ln>
          <a:extLst>
            <a:ext uri="{53640926-AAD7-44D8-BBD7-CCE9431645EC}">
              <a14:shadowObscured xmlns:a14="http://schemas.microsoft.com/office/drawing/2010/main"/>
            </a:ext>
          </a:extLst>
        </p:spPr>
      </p:pic>
      <p:sp>
        <p:nvSpPr>
          <p:cNvPr id="10" name="Content Placeholder 2">
            <a:extLst>
              <a:ext uri="{FF2B5EF4-FFF2-40B4-BE49-F238E27FC236}">
                <a16:creationId xmlns:a16="http://schemas.microsoft.com/office/drawing/2014/main" id="{E78B5342-C271-4B29-8C3A-D8774ECE8774}"/>
              </a:ext>
            </a:extLst>
          </p:cNvPr>
          <p:cNvSpPr txBox="1">
            <a:spLocks/>
          </p:cNvSpPr>
          <p:nvPr/>
        </p:nvSpPr>
        <p:spPr bwMode="auto">
          <a:xfrm>
            <a:off x="539552" y="1916067"/>
            <a:ext cx="8229600" cy="436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1" i="0" u="none" strike="noStrike" kern="0" cap="none" spc="0" normalizeH="0" baseline="0" noProof="0" dirty="0">
                <a:ln>
                  <a:noFill/>
                </a:ln>
                <a:solidFill>
                  <a:srgbClr val="2D2F93"/>
                </a:solidFill>
                <a:effectLst/>
                <a:uLnTx/>
                <a:uFillTx/>
                <a:latin typeface="Arial"/>
                <a:ea typeface="+mn-ea"/>
                <a:cs typeface="+mn-cs"/>
              </a:rPr>
              <a:t>                                                                                  Over-nutrition </a:t>
            </a:r>
            <a:r>
              <a:rPr kumimoji="0" lang="en-GB" sz="1800" b="0" i="0" u="none" strike="noStrike" kern="0" cap="none" spc="0" normalizeH="0" baseline="0" noProof="0" dirty="0">
                <a:ln>
                  <a:noFill/>
                </a:ln>
                <a:solidFill>
                  <a:srgbClr val="2D2F93"/>
                </a:solidFill>
                <a:effectLst/>
                <a:uLnTx/>
                <a:uFillTx/>
                <a:latin typeface="Arial"/>
                <a:ea typeface="+mn-ea"/>
                <a:cs typeface="+mn-cs"/>
              </a:rPr>
              <a:t>(obesity)</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Malnutrition (meaning poor or bad nutrition)                      </a:t>
            </a:r>
            <a:r>
              <a:rPr kumimoji="0" lang="en-GB" sz="1800" b="1" i="0" u="none" strike="noStrike" kern="0" cap="none" spc="0" normalizeH="0" baseline="0" noProof="0" dirty="0">
                <a:ln>
                  <a:noFill/>
                </a:ln>
                <a:solidFill>
                  <a:srgbClr val="2D2F93"/>
                </a:solidFill>
                <a:effectLst/>
                <a:uLnTx/>
                <a:uFillTx/>
                <a:latin typeface="Arial"/>
                <a:ea typeface="+mn-ea"/>
                <a:cs typeface="+mn-cs"/>
              </a:rPr>
              <a:t>and</a:t>
            </a:r>
            <a:r>
              <a:rPr kumimoji="0" lang="en-GB" sz="1800" b="0" i="0" u="none" strike="noStrike" kern="0" cap="none" spc="0" normalizeH="0" baseline="0" noProof="0" dirty="0">
                <a:ln>
                  <a:noFill/>
                </a:ln>
                <a:solidFill>
                  <a:srgbClr val="2D2F93"/>
                </a:solidFill>
                <a:effectLst/>
                <a:uLnTx/>
                <a:uFillTx/>
                <a:latin typeface="Arial"/>
                <a:ea typeface="+mn-ea"/>
                <a:cs typeface="+mn-cs"/>
              </a:rPr>
              <a:t>    </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1" i="0" u="none" strike="noStrike" kern="0" cap="none" spc="0" normalizeH="0" baseline="0" noProof="0" dirty="0">
                <a:ln>
                  <a:noFill/>
                </a:ln>
                <a:solidFill>
                  <a:srgbClr val="2D2F93"/>
                </a:solidFill>
                <a:effectLst/>
                <a:uLnTx/>
                <a:uFillTx/>
                <a:latin typeface="Arial"/>
                <a:ea typeface="+mn-ea"/>
                <a:cs typeface="+mn-cs"/>
              </a:rPr>
              <a:t>                                                                                  Under-nutrition</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For many older people it is characterised by low body weight or weight loss,</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meaning simply that some older people are not eating well enough to maintain</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their health and wellbeing.</a:t>
            </a:r>
          </a:p>
          <a:p>
            <a:pPr marL="342900" marR="0" lvl="0" indent="-342900" algn="l" defTabSz="914400" rtl="0" eaLnBrk="1" fontAlgn="auto" latinLnBrk="0" hangingPunct="1">
              <a:lnSpc>
                <a:spcPct val="100000"/>
              </a:lnSpc>
              <a:spcBef>
                <a:spcPct val="20000"/>
              </a:spcBef>
              <a:spcAft>
                <a:spcPct val="0"/>
              </a:spcAft>
              <a:buClrTx/>
              <a:buSzTx/>
              <a:buFontTx/>
              <a:buNone/>
              <a:tabLst/>
              <a:defRPr/>
            </a:pPr>
            <a:endParaRPr kumimoji="0" lang="en-GB" sz="1800" b="0" i="0" u="none" strike="noStrike" kern="0" cap="none" spc="0" normalizeH="0" baseline="0" noProof="0" dirty="0">
              <a:ln>
                <a:noFill/>
              </a:ln>
              <a:solidFill>
                <a:srgbClr val="2D2F93"/>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2000" b="0" i="0" u="none" strike="noStrike" kern="0" cap="none" spc="0" normalizeH="0" baseline="0" noProof="0" dirty="0">
                <a:ln>
                  <a:noFill/>
                </a:ln>
                <a:solidFill>
                  <a:srgbClr val="2D2F93"/>
                </a:solidFill>
                <a:effectLst/>
                <a:uLnTx/>
                <a:uFillTx/>
                <a:latin typeface="Arial"/>
                <a:ea typeface="+mn-ea"/>
                <a:cs typeface="+mn-cs"/>
              </a:rPr>
              <a:t>NICE defines a person as malnourished if they have: </a:t>
            </a:r>
          </a:p>
          <a:p>
            <a:pPr marL="342900" marR="0" lvl="0" indent="-342900" algn="l" defTabSz="914400" rtl="0" eaLnBrk="1" fontAlgn="auto" latinLnBrk="0" hangingPunct="1">
              <a:lnSpc>
                <a:spcPct val="100000"/>
              </a:lnSpc>
              <a:spcBef>
                <a:spcPct val="20000"/>
              </a:spcBef>
              <a:spcAft>
                <a:spcPct val="0"/>
              </a:spcAft>
              <a:buClrTx/>
              <a:buSzTx/>
              <a:buFont typeface="Wingdings" panose="05000000000000000000" pitchFamily="2" charset="2"/>
              <a:buChar char="Ø"/>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A BMI (Body Mass Index) of less than 18.5 </a:t>
            </a:r>
          </a:p>
          <a:p>
            <a:pPr marL="342900" marR="0" lvl="0" indent="-342900" algn="l" defTabSz="914400" rtl="0" eaLnBrk="1" fontAlgn="auto" latinLnBrk="0" hangingPunct="1">
              <a:lnSpc>
                <a:spcPct val="100000"/>
              </a:lnSpc>
              <a:spcBef>
                <a:spcPct val="20000"/>
              </a:spcBef>
              <a:spcAft>
                <a:spcPct val="0"/>
              </a:spcAft>
              <a:buClrTx/>
              <a:buSzTx/>
              <a:buFont typeface="Wingdings" panose="05000000000000000000" pitchFamily="2" charset="2"/>
              <a:buChar char="Ø"/>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Unintentional weight loss greater than 10%, within the past 3-6 months </a:t>
            </a:r>
          </a:p>
          <a:p>
            <a:pPr marL="342900" marR="0" lvl="0" indent="-342900" algn="l" defTabSz="914400" rtl="0" eaLnBrk="1" fontAlgn="auto" latinLnBrk="0" hangingPunct="1">
              <a:lnSpc>
                <a:spcPct val="100000"/>
              </a:lnSpc>
              <a:spcBef>
                <a:spcPct val="20000"/>
              </a:spcBef>
              <a:spcAft>
                <a:spcPct val="0"/>
              </a:spcAft>
              <a:buClrTx/>
              <a:buSzTx/>
              <a:buFont typeface="Wingdings" panose="05000000000000000000" pitchFamily="2" charset="2"/>
              <a:buChar char="Ø"/>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A BMI of less than 20 </a:t>
            </a:r>
            <a:r>
              <a:rPr kumimoji="0" lang="en-GB" sz="1800" b="1" i="0" u="none" strike="noStrike" kern="0" cap="none" spc="0" normalizeH="0" baseline="0" noProof="0" dirty="0">
                <a:ln>
                  <a:noFill/>
                </a:ln>
                <a:solidFill>
                  <a:srgbClr val="2D2F93"/>
                </a:solidFill>
                <a:effectLst/>
                <a:uLnTx/>
                <a:uFillTx/>
                <a:latin typeface="Arial"/>
                <a:ea typeface="+mn-ea"/>
                <a:cs typeface="+mn-cs"/>
              </a:rPr>
              <a:t>and</a:t>
            </a:r>
            <a:r>
              <a:rPr kumimoji="0" lang="en-GB" sz="1800" b="0" i="0" u="none" strike="noStrike" kern="0" cap="none" spc="0" normalizeH="0" baseline="0" noProof="0" dirty="0">
                <a:ln>
                  <a:noFill/>
                </a:ln>
                <a:solidFill>
                  <a:srgbClr val="2D2F93"/>
                </a:solidFill>
                <a:effectLst/>
                <a:uLnTx/>
                <a:uFillTx/>
                <a:latin typeface="Arial"/>
                <a:ea typeface="+mn-ea"/>
                <a:cs typeface="+mn-cs"/>
              </a:rPr>
              <a:t> unintentional weight loss greater than 5% within the past 3-6 months </a:t>
            </a:r>
          </a:p>
          <a:p>
            <a:pPr marL="342900" marR="0" lvl="0" indent="-342900" algn="l" defTabSz="914400" rtl="0" eaLnBrk="1" fontAlgn="auto" latinLnBrk="0" hangingPunct="1">
              <a:lnSpc>
                <a:spcPct val="100000"/>
              </a:lnSpc>
              <a:spcBef>
                <a:spcPct val="20000"/>
              </a:spcBef>
              <a:spcAft>
                <a:spcPct val="0"/>
              </a:spcAft>
              <a:buClrTx/>
              <a:buSzTx/>
              <a:buFontTx/>
              <a:buNone/>
              <a:tabLst/>
              <a:defRPr/>
            </a:pPr>
            <a:r>
              <a:rPr kumimoji="0" lang="en-GB" sz="1800" b="0" i="0" u="none" strike="noStrike" kern="0" cap="none" spc="0" normalizeH="0" baseline="0" noProof="0" dirty="0">
                <a:ln>
                  <a:noFill/>
                </a:ln>
                <a:solidFill>
                  <a:srgbClr val="2D2F93"/>
                </a:solidFill>
                <a:effectLst/>
                <a:uLnTx/>
                <a:uFillTx/>
                <a:latin typeface="Arial"/>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GB" sz="1800" b="0" i="0" u="none" strike="noStrike" kern="0" cap="none" spc="0" normalizeH="0" baseline="0" noProof="0" dirty="0">
              <a:ln>
                <a:noFill/>
              </a:ln>
              <a:solidFill>
                <a:srgbClr val="2D2F93"/>
              </a:solidFill>
              <a:effectLst/>
              <a:uLnTx/>
              <a:uFillTx/>
              <a:latin typeface="Arial"/>
              <a:ea typeface="+mn-ea"/>
              <a:cs typeface="+mn-cs"/>
            </a:endParaRPr>
          </a:p>
        </p:txBody>
      </p:sp>
    </p:spTree>
    <p:extLst>
      <p:ext uri="{BB962C8B-B14F-4D97-AF65-F5344CB8AC3E}">
        <p14:creationId xmlns:p14="http://schemas.microsoft.com/office/powerpoint/2010/main" val="18369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 calcmode="lin" valueType="num">
                                      <p:cBhvr additive="base">
                                        <p:cTn id="1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 calcmode="lin" valueType="num">
                                      <p:cBhvr additive="base">
                                        <p:cTn id="21"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anim calcmode="lin" valueType="num">
                                      <p:cBhvr additive="base">
                                        <p:cTn id="29"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animEffect transition="in" filter="fade">
                                      <p:cBhvr>
                                        <p:cTn id="35" dur="1000"/>
                                        <p:tgtEl>
                                          <p:spTgt spid="10">
                                            <p:txEl>
                                              <p:pRg st="7" end="7"/>
                                            </p:txEl>
                                          </p:spTgt>
                                        </p:tgtEl>
                                      </p:cBhvr>
                                    </p:animEffect>
                                    <p:anim calcmode="lin" valueType="num">
                                      <p:cBhvr>
                                        <p:cTn id="36"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7" end="7"/>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0">
                                            <p:txEl>
                                              <p:pRg st="8" end="8"/>
                                            </p:txEl>
                                          </p:spTgt>
                                        </p:tgtEl>
                                        <p:attrNameLst>
                                          <p:attrName>style.visibility</p:attrName>
                                        </p:attrNameLst>
                                      </p:cBhvr>
                                      <p:to>
                                        <p:strVal val="visible"/>
                                      </p:to>
                                    </p:set>
                                    <p:animEffect transition="in" filter="fade">
                                      <p:cBhvr>
                                        <p:cTn id="40" dur="1000"/>
                                        <p:tgtEl>
                                          <p:spTgt spid="10">
                                            <p:txEl>
                                              <p:pRg st="8" end="8"/>
                                            </p:txEl>
                                          </p:spTgt>
                                        </p:tgtEl>
                                      </p:cBhvr>
                                    </p:animEffect>
                                    <p:anim calcmode="lin" valueType="num">
                                      <p:cBhvr>
                                        <p:cTn id="41"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8" end="8"/>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0">
                                            <p:txEl>
                                              <p:pRg st="9" end="9"/>
                                            </p:txEl>
                                          </p:spTgt>
                                        </p:tgtEl>
                                        <p:attrNameLst>
                                          <p:attrName>style.visibility</p:attrName>
                                        </p:attrNameLst>
                                      </p:cBhvr>
                                      <p:to>
                                        <p:strVal val="visible"/>
                                      </p:to>
                                    </p:set>
                                    <p:animEffect transition="in" filter="fade">
                                      <p:cBhvr>
                                        <p:cTn id="45" dur="1000"/>
                                        <p:tgtEl>
                                          <p:spTgt spid="10">
                                            <p:txEl>
                                              <p:pRg st="9" end="9"/>
                                            </p:txEl>
                                          </p:spTgt>
                                        </p:tgtEl>
                                      </p:cBhvr>
                                    </p:animEffect>
                                    <p:anim calcmode="lin" valueType="num">
                                      <p:cBhvr>
                                        <p:cTn id="46" dur="1000" fill="hold"/>
                                        <p:tgtEl>
                                          <p:spTgt spid="10">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10">
                                            <p:txEl>
                                              <p:pRg st="9" end="9"/>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0">
                                            <p:txEl>
                                              <p:pRg st="10" end="10"/>
                                            </p:txEl>
                                          </p:spTgt>
                                        </p:tgtEl>
                                        <p:attrNameLst>
                                          <p:attrName>style.visibility</p:attrName>
                                        </p:attrNameLst>
                                      </p:cBhvr>
                                      <p:to>
                                        <p:strVal val="visible"/>
                                      </p:to>
                                    </p:set>
                                    <p:animEffect transition="in" filter="fade">
                                      <p:cBhvr>
                                        <p:cTn id="50" dur="1000"/>
                                        <p:tgtEl>
                                          <p:spTgt spid="10">
                                            <p:txEl>
                                              <p:pRg st="10" end="10"/>
                                            </p:txEl>
                                          </p:spTgt>
                                        </p:tgtEl>
                                      </p:cBhvr>
                                    </p:animEffect>
                                    <p:anim calcmode="lin" valueType="num">
                                      <p:cBhvr>
                                        <p:cTn id="51"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52"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2EF2A8E-136A-49CB-999D-85BA1C69F74C}"/>
              </a:ext>
            </a:extLst>
          </p:cNvPr>
          <p:cNvGrpSpPr/>
          <p:nvPr/>
        </p:nvGrpSpPr>
        <p:grpSpPr>
          <a:xfrm>
            <a:off x="323528" y="1052736"/>
            <a:ext cx="8568952" cy="5328592"/>
            <a:chOff x="323528" y="1052736"/>
            <a:chExt cx="8568952" cy="5328592"/>
          </a:xfrm>
        </p:grpSpPr>
        <p:pic>
          <p:nvPicPr>
            <p:cNvPr id="4" name="Picture 3">
              <a:extLst>
                <a:ext uri="{FF2B5EF4-FFF2-40B4-BE49-F238E27FC236}">
                  <a16:creationId xmlns:a16="http://schemas.microsoft.com/office/drawing/2014/main" id="{1ED54DF4-1BB3-4ADC-AC2F-8EF4B7FEDEC8}"/>
                </a:ext>
              </a:extLst>
            </p:cNvPr>
            <p:cNvPicPr>
              <a:picLocks noChangeAspect="1"/>
            </p:cNvPicPr>
            <p:nvPr/>
          </p:nvPicPr>
          <p:blipFill rotWithShape="1">
            <a:blip r:embed="rId3"/>
            <a:srcRect l="4276" t="2739" r="1661" b="1404"/>
            <a:stretch/>
          </p:blipFill>
          <p:spPr>
            <a:xfrm>
              <a:off x="2193680" y="1052736"/>
              <a:ext cx="6698800" cy="5328592"/>
            </a:xfrm>
            <a:prstGeom prst="rect">
              <a:avLst/>
            </a:prstGeom>
          </p:spPr>
        </p:pic>
        <p:sp>
          <p:nvSpPr>
            <p:cNvPr id="5" name="TextBox 4">
              <a:extLst>
                <a:ext uri="{FF2B5EF4-FFF2-40B4-BE49-F238E27FC236}">
                  <a16:creationId xmlns:a16="http://schemas.microsoft.com/office/drawing/2014/main" id="{008E3527-5095-4D79-AE1E-6D9116D7513C}"/>
                </a:ext>
              </a:extLst>
            </p:cNvPr>
            <p:cNvSpPr txBox="1"/>
            <p:nvPr/>
          </p:nvSpPr>
          <p:spPr>
            <a:xfrm>
              <a:off x="323528" y="1772816"/>
              <a:ext cx="1512168" cy="3539430"/>
            </a:xfrm>
            <a:prstGeom prst="rect">
              <a:avLst/>
            </a:prstGeom>
            <a:noFill/>
          </p:spPr>
          <p:txBody>
            <a:bodyPr wrap="square" rtlCol="0">
              <a:spAutoFit/>
            </a:bodyPr>
            <a:lstStyle/>
            <a:p>
              <a:pPr algn="ctr"/>
              <a:r>
                <a:rPr lang="en-GB" sz="2800" dirty="0">
                  <a:solidFill>
                    <a:schemeClr val="accent2"/>
                  </a:solidFill>
                </a:rPr>
                <a:t>Signs to look out for</a:t>
              </a:r>
            </a:p>
            <a:p>
              <a:pPr algn="ctr"/>
              <a:endParaRPr lang="en-GB" sz="2800" dirty="0">
                <a:solidFill>
                  <a:schemeClr val="accent2"/>
                </a:solidFill>
              </a:endParaRPr>
            </a:p>
            <a:p>
              <a:pPr algn="ctr"/>
              <a:endParaRPr lang="en-GB" sz="2800" dirty="0">
                <a:solidFill>
                  <a:schemeClr val="accent2"/>
                </a:solidFill>
              </a:endParaRPr>
            </a:p>
            <a:p>
              <a:pPr algn="ctr"/>
              <a:endParaRPr lang="en-GB" sz="2800" dirty="0">
                <a:solidFill>
                  <a:schemeClr val="accent2"/>
                </a:solidFill>
              </a:endParaRPr>
            </a:p>
            <a:p>
              <a:pPr algn="ctr"/>
              <a:endParaRPr lang="en-GB" sz="2800" dirty="0">
                <a:solidFill>
                  <a:schemeClr val="accent2"/>
                </a:solidFill>
              </a:endParaRPr>
            </a:p>
            <a:p>
              <a:pPr algn="ctr"/>
              <a:endParaRPr lang="en-GB" sz="2800" dirty="0">
                <a:solidFill>
                  <a:schemeClr val="accent2"/>
                </a:solidFill>
              </a:endParaRPr>
            </a:p>
          </p:txBody>
        </p:sp>
        <p:grpSp>
          <p:nvGrpSpPr>
            <p:cNvPr id="6" name="Group 5">
              <a:extLst>
                <a:ext uri="{FF2B5EF4-FFF2-40B4-BE49-F238E27FC236}">
                  <a16:creationId xmlns:a16="http://schemas.microsoft.com/office/drawing/2014/main" id="{6881E4D5-4D03-49B6-9DB4-45B9EDC6A6DB}"/>
                </a:ext>
              </a:extLst>
            </p:cNvPr>
            <p:cNvGrpSpPr/>
            <p:nvPr/>
          </p:nvGrpSpPr>
          <p:grpSpPr>
            <a:xfrm>
              <a:off x="467906" y="3321109"/>
              <a:ext cx="1367790" cy="791845"/>
              <a:chOff x="0" y="0"/>
              <a:chExt cx="1368152" cy="792088"/>
            </a:xfrm>
          </p:grpSpPr>
          <p:sp>
            <p:nvSpPr>
              <p:cNvPr id="7" name="Speech Bubble: Rectangle 6">
                <a:extLst>
                  <a:ext uri="{FF2B5EF4-FFF2-40B4-BE49-F238E27FC236}">
                    <a16:creationId xmlns:a16="http://schemas.microsoft.com/office/drawing/2014/main" id="{35A2EF49-E51B-4999-9AD8-924BFDB8A7A9}"/>
                  </a:ext>
                </a:extLst>
              </p:cNvPr>
              <p:cNvSpPr/>
              <p:nvPr/>
            </p:nvSpPr>
            <p:spPr>
              <a:xfrm>
                <a:off x="0" y="0"/>
                <a:ext cx="1368152" cy="792088"/>
              </a:xfrm>
              <a:prstGeom prst="wedgeRectCallout">
                <a:avLst>
                  <a:gd name="adj1" fmla="val -35773"/>
                  <a:gd name="adj2" fmla="val 79477"/>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Text Box 4">
                <a:extLst>
                  <a:ext uri="{FF2B5EF4-FFF2-40B4-BE49-F238E27FC236}">
                    <a16:creationId xmlns:a16="http://schemas.microsoft.com/office/drawing/2014/main" id="{FDB9ABEC-5EAA-4140-BD10-9C9466A56AFC}"/>
                  </a:ext>
                </a:extLst>
              </p:cNvPr>
              <p:cNvSpPr txBox="1"/>
              <p:nvPr/>
            </p:nvSpPr>
            <p:spPr>
              <a:xfrm>
                <a:off x="76200" y="142875"/>
                <a:ext cx="1219200" cy="4572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800" b="1"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Verbal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99F325CF-CB12-4D00-AE06-7F57B1569947}"/>
                </a:ext>
              </a:extLst>
            </p:cNvPr>
            <p:cNvGrpSpPr/>
            <p:nvPr/>
          </p:nvGrpSpPr>
          <p:grpSpPr>
            <a:xfrm>
              <a:off x="509389" y="4731221"/>
              <a:ext cx="1304290" cy="1162050"/>
              <a:chOff x="0" y="0"/>
              <a:chExt cx="1304582" cy="1162050"/>
            </a:xfrm>
          </p:grpSpPr>
          <p:sp>
            <p:nvSpPr>
              <p:cNvPr id="10" name="Oval 9">
                <a:extLst>
                  <a:ext uri="{FF2B5EF4-FFF2-40B4-BE49-F238E27FC236}">
                    <a16:creationId xmlns:a16="http://schemas.microsoft.com/office/drawing/2014/main" id="{88F1A33A-F259-4A07-BA93-B18D3B4B1C67}"/>
                  </a:ext>
                </a:extLst>
              </p:cNvPr>
              <p:cNvSpPr/>
              <p:nvPr/>
            </p:nvSpPr>
            <p:spPr>
              <a:xfrm>
                <a:off x="0" y="0"/>
                <a:ext cx="1304582" cy="116205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Text Box 6">
                <a:extLst>
                  <a:ext uri="{FF2B5EF4-FFF2-40B4-BE49-F238E27FC236}">
                    <a16:creationId xmlns:a16="http://schemas.microsoft.com/office/drawing/2014/main" id="{B2AD44B9-7117-4229-9529-431C17C00D9C}"/>
                  </a:ext>
                </a:extLst>
              </p:cNvPr>
              <p:cNvSpPr txBox="1"/>
              <p:nvPr/>
            </p:nvSpPr>
            <p:spPr>
              <a:xfrm>
                <a:off x="85343" y="333375"/>
                <a:ext cx="1114425" cy="4953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Visual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12" name="Picture 11"/>
          <p:cNvPicPr/>
          <p:nvPr/>
        </p:nvPicPr>
        <p:blipFill rotWithShape="1">
          <a:blip r:embed="rId4"/>
          <a:srcRect l="15789" t="20682" r="19233" b="12547"/>
          <a:stretch/>
        </p:blipFill>
        <p:spPr bwMode="auto">
          <a:xfrm>
            <a:off x="7355730" y="116632"/>
            <a:ext cx="1545581" cy="9361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977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0EF6EBE-C230-425A-8C96-FC39091B094A}"/>
              </a:ext>
            </a:extLst>
          </p:cNvPr>
          <p:cNvSpPr txBox="1">
            <a:spLocks/>
          </p:cNvSpPr>
          <p:nvPr/>
        </p:nvSpPr>
        <p:spPr>
          <a:xfrm>
            <a:off x="1547664" y="975745"/>
            <a:ext cx="5760639" cy="672636"/>
          </a:xfrm>
          <a:prstGeom prst="rect">
            <a:avLst/>
          </a:prstGeom>
          <a:solidFill>
            <a:schemeClr val="bg1"/>
          </a:solidFill>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2D2F93"/>
                </a:solidFill>
                <a:effectLst/>
                <a:uLnTx/>
                <a:uFillTx/>
                <a:latin typeface="Arial"/>
                <a:ea typeface="+mj-ea"/>
                <a:cs typeface="+mj-cs"/>
              </a:rPr>
              <a:t>Why focus on malnutrition?</a:t>
            </a:r>
            <a:br>
              <a:rPr kumimoji="0" lang="en-GB" sz="2800" b="0" i="0" u="none" strike="noStrike" kern="0" cap="none" spc="0" normalizeH="0" baseline="0" noProof="0" dirty="0">
                <a:ln>
                  <a:noFill/>
                </a:ln>
                <a:solidFill>
                  <a:srgbClr val="2D2F93"/>
                </a:solidFill>
                <a:effectLst/>
                <a:uLnTx/>
                <a:uFillTx/>
                <a:latin typeface="Arial"/>
                <a:ea typeface="+mj-ea"/>
                <a:cs typeface="+mj-cs"/>
              </a:rPr>
            </a:br>
            <a:endParaRPr kumimoji="0" lang="en-GB" sz="2800" b="0" i="0" u="none" strike="noStrike" kern="0" cap="none" spc="0" normalizeH="0" baseline="0" noProof="0" dirty="0">
              <a:ln>
                <a:noFill/>
              </a:ln>
              <a:solidFill>
                <a:srgbClr val="2D2F93"/>
              </a:solidFill>
              <a:effectLst/>
              <a:uLnTx/>
              <a:uFillTx/>
              <a:latin typeface="Arial"/>
              <a:ea typeface="+mj-ea"/>
              <a:cs typeface="+mj-cs"/>
            </a:endParaRPr>
          </a:p>
        </p:txBody>
      </p:sp>
      <p:pic>
        <p:nvPicPr>
          <p:cNvPr id="3" name="Picture 2">
            <a:extLst>
              <a:ext uri="{FF2B5EF4-FFF2-40B4-BE49-F238E27FC236}">
                <a16:creationId xmlns:a16="http://schemas.microsoft.com/office/drawing/2014/main" id="{F0744ED4-E894-4C1B-8D0C-FC56CB2E59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1589207"/>
            <a:ext cx="2194052" cy="1968495"/>
          </a:xfrm>
          <a:prstGeom prst="rect">
            <a:avLst/>
          </a:prstGeom>
        </p:spPr>
      </p:pic>
      <p:pic>
        <p:nvPicPr>
          <p:cNvPr id="6" name="Picture 5" descr="Related image">
            <a:extLst>
              <a:ext uri="{FF2B5EF4-FFF2-40B4-BE49-F238E27FC236}">
                <a16:creationId xmlns:a16="http://schemas.microsoft.com/office/drawing/2014/main" id="{0A088402-468A-4170-9D09-607CF5D09249}"/>
              </a:ext>
            </a:extLst>
          </p:cNvPr>
          <p:cNvPicPr/>
          <p:nvPr/>
        </p:nvPicPr>
        <p:blipFill rotWithShape="1">
          <a:blip r:embed="rId4">
            <a:extLst>
              <a:ext uri="{28A0092B-C50C-407E-A947-70E740481C1C}">
                <a14:useLocalDpi xmlns:a14="http://schemas.microsoft.com/office/drawing/2010/main" val="0"/>
              </a:ext>
            </a:extLst>
          </a:blip>
          <a:srcRect l="16062" t="44880" r="57305" b="47116"/>
          <a:stretch/>
        </p:blipFill>
        <p:spPr bwMode="auto">
          <a:xfrm>
            <a:off x="397725" y="2262074"/>
            <a:ext cx="2088231" cy="922245"/>
          </a:xfrm>
          <a:prstGeom prst="rect">
            <a:avLst/>
          </a:prstGeom>
          <a:noFill/>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7" name="Picture 6" descr="Related image">
            <a:extLst>
              <a:ext uri="{FF2B5EF4-FFF2-40B4-BE49-F238E27FC236}">
                <a16:creationId xmlns:a16="http://schemas.microsoft.com/office/drawing/2014/main" id="{593AF88F-ADFC-4023-AEF8-E92E51584720}"/>
              </a:ext>
            </a:extLst>
          </p:cNvPr>
          <p:cNvPicPr/>
          <p:nvPr/>
        </p:nvPicPr>
        <p:blipFill rotWithShape="1">
          <a:blip r:embed="rId4">
            <a:extLst>
              <a:ext uri="{28A0092B-C50C-407E-A947-70E740481C1C}">
                <a14:useLocalDpi xmlns:a14="http://schemas.microsoft.com/office/drawing/2010/main" val="0"/>
              </a:ext>
            </a:extLst>
          </a:blip>
          <a:srcRect l="67602" t="46733" b="49371"/>
          <a:stretch/>
        </p:blipFill>
        <p:spPr bwMode="auto">
          <a:xfrm>
            <a:off x="370882" y="3891379"/>
            <a:ext cx="2729542" cy="546100"/>
          </a:xfrm>
          <a:prstGeom prst="rect">
            <a:avLst/>
          </a:prstGeom>
          <a:noFill/>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8" name="Picture 7" descr="Related image">
            <a:extLst>
              <a:ext uri="{FF2B5EF4-FFF2-40B4-BE49-F238E27FC236}">
                <a16:creationId xmlns:a16="http://schemas.microsoft.com/office/drawing/2014/main" id="{D2344490-4679-40F6-895F-EC11A998BD01}"/>
              </a:ext>
            </a:extLst>
          </p:cNvPr>
          <p:cNvPicPr/>
          <p:nvPr/>
        </p:nvPicPr>
        <p:blipFill rotWithShape="1">
          <a:blip r:embed="rId4">
            <a:extLst>
              <a:ext uri="{28A0092B-C50C-407E-A947-70E740481C1C}">
                <a14:useLocalDpi xmlns:a14="http://schemas.microsoft.com/office/drawing/2010/main" val="0"/>
              </a:ext>
            </a:extLst>
          </a:blip>
          <a:srcRect l="64142" t="28377" r="4835" b="64817"/>
          <a:stretch/>
        </p:blipFill>
        <p:spPr bwMode="auto">
          <a:xfrm>
            <a:off x="397725" y="5031273"/>
            <a:ext cx="2645816" cy="792088"/>
          </a:xfrm>
          <a:prstGeom prst="rect">
            <a:avLst/>
          </a:prstGeom>
          <a:noFill/>
          <a:ln w="285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FFE87362-7C98-4C46-8F2C-959FBD3F6930}"/>
              </a:ext>
            </a:extLst>
          </p:cNvPr>
          <p:cNvPicPr/>
          <p:nvPr/>
        </p:nvPicPr>
        <p:blipFill rotWithShape="1">
          <a:blip r:embed="rId5"/>
          <a:srcRect l="14298" t="33030" r="63427" b="40685"/>
          <a:stretch/>
        </p:blipFill>
        <p:spPr bwMode="auto">
          <a:xfrm>
            <a:off x="3867938" y="3461047"/>
            <a:ext cx="4051014" cy="2777318"/>
          </a:xfrm>
          <a:prstGeom prst="rect">
            <a:avLst/>
          </a:prstGeom>
          <a:ln>
            <a:noFill/>
          </a:ln>
          <a:extLst>
            <a:ext uri="{53640926-AAD7-44D8-BBD7-CCE9431645EC}">
              <a14:shadowObscured xmlns:a14="http://schemas.microsoft.com/office/drawing/2010/main"/>
            </a:ext>
          </a:extLst>
        </p:spPr>
      </p:pic>
      <p:grpSp>
        <p:nvGrpSpPr>
          <p:cNvPr id="10" name="Group 9">
            <a:extLst>
              <a:ext uri="{FF2B5EF4-FFF2-40B4-BE49-F238E27FC236}">
                <a16:creationId xmlns:a16="http://schemas.microsoft.com/office/drawing/2014/main" id="{9C9E6627-D070-408A-AC81-B9B3DE6076AC}"/>
              </a:ext>
            </a:extLst>
          </p:cNvPr>
          <p:cNvGrpSpPr/>
          <p:nvPr/>
        </p:nvGrpSpPr>
        <p:grpSpPr>
          <a:xfrm>
            <a:off x="3061947" y="1809828"/>
            <a:ext cx="1611984" cy="1587126"/>
            <a:chOff x="846808" y="3969219"/>
            <a:chExt cx="1656184" cy="2314578"/>
          </a:xfrm>
        </p:grpSpPr>
        <p:sp>
          <p:nvSpPr>
            <p:cNvPr id="11" name="TextBox 10">
              <a:extLst>
                <a:ext uri="{FF2B5EF4-FFF2-40B4-BE49-F238E27FC236}">
                  <a16:creationId xmlns:a16="http://schemas.microsoft.com/office/drawing/2014/main" id="{D18AEE62-58D2-44A5-933C-5FD7D17477EA}"/>
                </a:ext>
              </a:extLst>
            </p:cNvPr>
            <p:cNvSpPr txBox="1"/>
            <p:nvPr/>
          </p:nvSpPr>
          <p:spPr>
            <a:xfrm>
              <a:off x="846808" y="4936657"/>
              <a:ext cx="1656184" cy="13471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3787D"/>
                  </a:solidFill>
                  <a:effectLst/>
                  <a:uLnTx/>
                  <a:uFillTx/>
                  <a:latin typeface="Arial" panose="020B0604020202020204" pitchFamily="34" charset="0"/>
                  <a:ea typeface="Calibri" panose="020F0502020204030204" pitchFamily="34" charset="0"/>
                  <a:cs typeface="+mn-cs"/>
                </a:rPr>
                <a:t>of all people who fall are malnourished</a:t>
              </a:r>
              <a:endParaRPr kumimoji="0" lang="en-GB" sz="1600" b="0" i="0" u="none" strike="noStrike" kern="1200" cap="none" spc="0" normalizeH="0" baseline="0" noProof="0" dirty="0">
                <a:ln>
                  <a:noFill/>
                </a:ln>
                <a:solidFill>
                  <a:srgbClr val="33787D"/>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51D643D1-3C52-4EE3-89F8-5230ADB11CC1}"/>
                </a:ext>
              </a:extLst>
            </p:cNvPr>
            <p:cNvSpPr/>
            <p:nvPr/>
          </p:nvSpPr>
          <p:spPr>
            <a:xfrm>
              <a:off x="890069" y="3969219"/>
              <a:ext cx="1569661"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Arial"/>
                  <a:ea typeface="+mn-ea"/>
                  <a:cs typeface="+mn-cs"/>
                </a:rPr>
                <a:t>47%</a:t>
              </a:r>
            </a:p>
          </p:txBody>
        </p:sp>
      </p:grpSp>
      <p:pic>
        <p:nvPicPr>
          <p:cNvPr id="14" name="Picture 13" descr="New Falls Prevention class | Berkshire MS Therapy Centre">
            <a:extLst>
              <a:ext uri="{FF2B5EF4-FFF2-40B4-BE49-F238E27FC236}">
                <a16:creationId xmlns:a16="http://schemas.microsoft.com/office/drawing/2014/main" id="{5CA54231-B1D2-46F2-ADC4-9ADD2591B6B3}"/>
              </a:ext>
            </a:extLst>
          </p:cNvPr>
          <p:cNvPicPr/>
          <p:nvPr/>
        </p:nvPicPr>
        <p:blipFill rotWithShape="1">
          <a:blip r:embed="rId6" cstate="print">
            <a:extLst>
              <a:ext uri="{28A0092B-C50C-407E-A947-70E740481C1C}">
                <a14:useLocalDpi xmlns:a14="http://schemas.microsoft.com/office/drawing/2010/main" val="0"/>
              </a:ext>
            </a:extLst>
          </a:blip>
          <a:srcRect l="17117" t="15856" r="15744" b="14377"/>
          <a:stretch/>
        </p:blipFill>
        <p:spPr bwMode="auto">
          <a:xfrm>
            <a:off x="4698601" y="1996465"/>
            <a:ext cx="1186853" cy="1195076"/>
          </a:xfrm>
          <a:prstGeom prst="rect">
            <a:avLst/>
          </a:prstGeom>
          <a:noFill/>
          <a:ln>
            <a:noFill/>
          </a:ln>
          <a:extLst>
            <a:ext uri="{53640926-AAD7-44D8-BBD7-CCE9431645EC}">
              <a14:shadowObscured xmlns:a14="http://schemas.microsoft.com/office/drawing/2010/main"/>
            </a:ext>
          </a:extLst>
        </p:spPr>
      </p:pic>
      <p:pic>
        <p:nvPicPr>
          <p:cNvPr id="16" name="Picture 15" descr="Age UK Salford Pledge- 10% Better Campaign">
            <a:extLst>
              <a:ext uri="{FF2B5EF4-FFF2-40B4-BE49-F238E27FC236}">
                <a16:creationId xmlns:a16="http://schemas.microsoft.com/office/drawing/2014/main" id="{6780B46A-D9A5-47A3-B445-73341935208D}"/>
              </a:ext>
            </a:extLst>
          </p:cNvPr>
          <p:cNvPicPr/>
          <p:nvPr/>
        </p:nvPicPr>
        <p:blipFill rotWithShape="1">
          <a:blip r:embed="rId7" cstate="print">
            <a:extLst>
              <a:ext uri="{28A0092B-C50C-407E-A947-70E740481C1C}">
                <a14:useLocalDpi xmlns:a14="http://schemas.microsoft.com/office/drawing/2010/main" val="0"/>
              </a:ext>
            </a:extLst>
          </a:blip>
          <a:srcRect l="6785" t="12396" r="5689" b="12397"/>
          <a:stretch/>
        </p:blipFill>
        <p:spPr bwMode="auto">
          <a:xfrm>
            <a:off x="97353" y="289784"/>
            <a:ext cx="1638300" cy="744855"/>
          </a:xfrm>
          <a:prstGeom prst="rect">
            <a:avLst/>
          </a:prstGeom>
          <a:noFill/>
          <a:ln>
            <a:noFill/>
          </a:ln>
          <a:extLst>
            <a:ext uri="{53640926-AAD7-44D8-BBD7-CCE9431645EC}">
              <a14:shadowObscured xmlns:a14="http://schemas.microsoft.com/office/drawing/2010/main"/>
            </a:ext>
          </a:extLst>
        </p:spPr>
      </p:pic>
      <p:sp>
        <p:nvSpPr>
          <p:cNvPr id="17" name="TextBox 16">
            <a:extLst>
              <a:ext uri="{FF2B5EF4-FFF2-40B4-BE49-F238E27FC236}">
                <a16:creationId xmlns:a16="http://schemas.microsoft.com/office/drawing/2014/main" id="{558C5CC8-22B7-46D9-A0EE-A954DF8790AD}"/>
              </a:ext>
            </a:extLst>
          </p:cNvPr>
          <p:cNvSpPr txBox="1"/>
          <p:nvPr/>
        </p:nvSpPr>
        <p:spPr>
          <a:xfrm>
            <a:off x="370882" y="6048281"/>
            <a:ext cx="4572000" cy="265457"/>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Images from Malnutritiontaskforce.org.uk</a:t>
            </a:r>
          </a:p>
        </p:txBody>
      </p:sp>
    </p:spTree>
    <p:extLst>
      <p:ext uri="{BB962C8B-B14F-4D97-AF65-F5344CB8AC3E}">
        <p14:creationId xmlns:p14="http://schemas.microsoft.com/office/powerpoint/2010/main" val="3385559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A57C3-6C17-46BA-8E13-50F906885E82}"/>
              </a:ext>
            </a:extLst>
          </p:cNvPr>
          <p:cNvSpPr>
            <a:spLocks noGrp="1"/>
          </p:cNvSpPr>
          <p:nvPr>
            <p:ph type="title"/>
          </p:nvPr>
        </p:nvSpPr>
        <p:spPr>
          <a:xfrm>
            <a:off x="1259632" y="1346780"/>
            <a:ext cx="4618856" cy="534392"/>
          </a:xfrm>
          <a:solidFill>
            <a:schemeClr val="bg1"/>
          </a:solidFill>
        </p:spPr>
        <p:txBody>
          <a:bodyPr/>
          <a:lstStyle/>
          <a:p>
            <a:r>
              <a:rPr lang="en-GB" b="1" dirty="0"/>
              <a:t>Dehydration - What is it?</a:t>
            </a:r>
            <a:br>
              <a:rPr lang="en-GB" dirty="0"/>
            </a:br>
            <a:endParaRPr lang="en-GB" dirty="0"/>
          </a:p>
        </p:txBody>
      </p:sp>
      <p:sp>
        <p:nvSpPr>
          <p:cNvPr id="3" name="Content Placeholder 2">
            <a:extLst>
              <a:ext uri="{FF2B5EF4-FFF2-40B4-BE49-F238E27FC236}">
                <a16:creationId xmlns:a16="http://schemas.microsoft.com/office/drawing/2014/main" id="{1C65D198-B09A-4AFE-AB17-90883232484F}"/>
              </a:ext>
            </a:extLst>
          </p:cNvPr>
          <p:cNvSpPr>
            <a:spLocks noGrp="1"/>
          </p:cNvSpPr>
          <p:nvPr>
            <p:ph idx="1"/>
          </p:nvPr>
        </p:nvSpPr>
        <p:spPr>
          <a:xfrm>
            <a:off x="387777" y="2068891"/>
            <a:ext cx="8368445" cy="4304261"/>
          </a:xfrm>
        </p:spPr>
        <p:txBody>
          <a:bodyPr/>
          <a:lstStyle/>
          <a:p>
            <a:pPr hangingPunct="0"/>
            <a:r>
              <a:rPr lang="en-GB" sz="2400" b="1" dirty="0"/>
              <a:t>Dehydration is fluid loss</a:t>
            </a:r>
          </a:p>
          <a:p>
            <a:pPr hangingPunct="0"/>
            <a:endParaRPr lang="en-GB" sz="2400" b="1" dirty="0"/>
          </a:p>
          <a:p>
            <a:pPr lvl="0" hangingPunct="0">
              <a:buFont typeface="Arial" panose="020B0604020202020204" pitchFamily="34" charset="0"/>
              <a:buChar char="•"/>
            </a:pPr>
            <a:r>
              <a:rPr lang="en-GB" sz="2000" dirty="0"/>
              <a:t>Loss can occur from conditions such as sweating, diarrhoea, vomiting, medications.</a:t>
            </a:r>
          </a:p>
          <a:p>
            <a:pPr lvl="0" hangingPunct="0">
              <a:buFont typeface="Arial" panose="020B0604020202020204" pitchFamily="34" charset="0"/>
              <a:buChar char="•"/>
            </a:pPr>
            <a:r>
              <a:rPr lang="en-GB" sz="2000" dirty="0"/>
              <a:t>Thirst is a useful indicator of daily fluid needs but most people are already mildly dehydrated by the time they feel thirsty. </a:t>
            </a:r>
          </a:p>
          <a:p>
            <a:pPr marL="0" lvl="0" indent="0" hangingPunct="0"/>
            <a:endParaRPr lang="en-GB" sz="2000" dirty="0"/>
          </a:p>
          <a:p>
            <a:pPr marL="0" lvl="0" indent="0" hangingPunct="0"/>
            <a:r>
              <a:rPr lang="en-GB" sz="2000" dirty="0"/>
              <a:t>Risk factors</a:t>
            </a:r>
          </a:p>
          <a:p>
            <a:pPr hangingPunct="0">
              <a:buFont typeface="Arial" panose="020B0604020202020204" pitchFamily="34" charset="0"/>
              <a:buChar char="•"/>
            </a:pPr>
            <a:r>
              <a:rPr lang="en-GB" sz="2000" dirty="0"/>
              <a:t>Age-related changes include a reduced sensation of thirst, which may be more pronounced in those with Alzheimer’s disease or who have had a stroke. Incontinence</a:t>
            </a:r>
          </a:p>
          <a:p>
            <a:pPr marL="0" indent="0" hangingPunct="0"/>
            <a:endParaRPr lang="en-GB" sz="2000" dirty="0"/>
          </a:p>
          <a:p>
            <a:pPr hangingPunct="0">
              <a:buFont typeface="Arial" panose="020B0604020202020204" pitchFamily="34" charset="0"/>
              <a:buChar char="•"/>
            </a:pPr>
            <a:endParaRPr lang="en-GB" sz="2000" dirty="0"/>
          </a:p>
          <a:p>
            <a:pPr hangingPunct="0">
              <a:buFont typeface="Arial" panose="020B0604020202020204" pitchFamily="34" charset="0"/>
              <a:buChar char="•"/>
            </a:pPr>
            <a:endParaRPr lang="en-GB" sz="2000" dirty="0"/>
          </a:p>
        </p:txBody>
      </p:sp>
      <p:sp>
        <p:nvSpPr>
          <p:cNvPr id="5" name="Rectangle 4">
            <a:extLst>
              <a:ext uri="{FF2B5EF4-FFF2-40B4-BE49-F238E27FC236}">
                <a16:creationId xmlns:a16="http://schemas.microsoft.com/office/drawing/2014/main" id="{7378ABD4-1A2F-45A4-8363-0915B6ECDD1B}"/>
              </a:ext>
            </a:extLst>
          </p:cNvPr>
          <p:cNvSpPr/>
          <p:nvPr/>
        </p:nvSpPr>
        <p:spPr>
          <a:xfrm>
            <a:off x="5080759" y="6062960"/>
            <a:ext cx="30396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Source</a:t>
            </a:r>
            <a:r>
              <a:rPr kumimoji="0" lang="en-GB" sz="1800" b="0" i="0" u="none" strike="noStrike" kern="1200" cap="none" spc="0" normalizeH="0" baseline="0" noProof="0" dirty="0">
                <a:ln>
                  <a:noFill/>
                </a:ln>
                <a:solidFill>
                  <a:srgbClr val="000000"/>
                </a:solidFill>
                <a:effectLst/>
                <a:uLnTx/>
                <a:uFillTx/>
                <a:latin typeface="Arial"/>
                <a:ea typeface="+mn-ea"/>
                <a:cs typeface="+mn-cs"/>
              </a:rPr>
              <a:t>: </a:t>
            </a:r>
            <a:r>
              <a:rPr kumimoji="0" lang="en-GB" sz="1400" b="0" i="0" u="none" strike="noStrike" kern="1200" cap="none" spc="0" normalizeH="0" baseline="0" noProof="0" dirty="0">
                <a:ln>
                  <a:noFill/>
                </a:ln>
                <a:solidFill>
                  <a:srgbClr val="000000"/>
                </a:solidFill>
                <a:effectLst/>
                <a:uLnTx/>
                <a:uFillTx/>
                <a:latin typeface="Arial"/>
                <a:ea typeface="+mn-ea"/>
                <a:cs typeface="+mn-cs"/>
              </a:rPr>
              <a:t>British Nutrition Foundation</a:t>
            </a:r>
            <a:endParaRPr kumimoji="0" lang="en-GB" sz="1400" b="0" i="0" u="none" strike="noStrike" kern="1200" cap="none" spc="0" normalizeH="0" baseline="0" noProof="0" dirty="0">
              <a:ln>
                <a:noFill/>
              </a:ln>
              <a:solidFill>
                <a:srgbClr val="333399"/>
              </a:solidFill>
              <a:effectLst/>
              <a:uLnTx/>
              <a:uFillTx/>
              <a:latin typeface="Arial"/>
              <a:ea typeface="+mn-ea"/>
              <a:cs typeface="+mn-cs"/>
            </a:endParaRPr>
          </a:p>
        </p:txBody>
      </p:sp>
      <p:pic>
        <p:nvPicPr>
          <p:cNvPr id="6" name="Picture 5" descr="Image result for dehydration">
            <a:extLst>
              <a:ext uri="{FF2B5EF4-FFF2-40B4-BE49-F238E27FC236}">
                <a16:creationId xmlns:a16="http://schemas.microsoft.com/office/drawing/2014/main" id="{88BEF1EB-7921-4A0D-B1AD-4445C550E5E0}"/>
              </a:ext>
            </a:extLst>
          </p:cNvPr>
          <p:cNvPicPr/>
          <p:nvPr/>
        </p:nvPicPr>
        <p:blipFill rotWithShape="1">
          <a:blip r:embed="rId3">
            <a:extLst>
              <a:ext uri="{28A0092B-C50C-407E-A947-70E740481C1C}">
                <a14:useLocalDpi xmlns:a14="http://schemas.microsoft.com/office/drawing/2010/main" val="0"/>
              </a:ext>
            </a:extLst>
          </a:blip>
          <a:srcRect b="11539"/>
          <a:stretch/>
        </p:blipFill>
        <p:spPr bwMode="auto">
          <a:xfrm>
            <a:off x="6012160" y="1365698"/>
            <a:ext cx="2376264" cy="15481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19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78ABD4-1A2F-45A4-8363-0915B6ECDD1B}"/>
              </a:ext>
            </a:extLst>
          </p:cNvPr>
          <p:cNvSpPr/>
          <p:nvPr/>
        </p:nvSpPr>
        <p:spPr>
          <a:xfrm>
            <a:off x="5292080" y="5877272"/>
            <a:ext cx="30396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a:ea typeface="+mn-ea"/>
                <a:cs typeface="+mn-cs"/>
              </a:rPr>
              <a:t>Source</a:t>
            </a:r>
            <a:r>
              <a:rPr kumimoji="0" lang="en-GB" sz="1800" b="0" i="0" u="none" strike="noStrike" kern="1200" cap="none" spc="0" normalizeH="0" baseline="0" noProof="0" dirty="0">
                <a:ln>
                  <a:noFill/>
                </a:ln>
                <a:solidFill>
                  <a:srgbClr val="000000"/>
                </a:solidFill>
                <a:effectLst/>
                <a:uLnTx/>
                <a:uFillTx/>
                <a:latin typeface="Arial"/>
                <a:ea typeface="+mn-ea"/>
                <a:cs typeface="+mn-cs"/>
              </a:rPr>
              <a:t>: </a:t>
            </a:r>
            <a:r>
              <a:rPr kumimoji="0" lang="en-GB" sz="1400" b="0" i="0" u="none" strike="noStrike" kern="1200" cap="none" spc="0" normalizeH="0" baseline="0" noProof="0" dirty="0">
                <a:ln>
                  <a:noFill/>
                </a:ln>
                <a:solidFill>
                  <a:srgbClr val="000000"/>
                </a:solidFill>
                <a:effectLst/>
                <a:uLnTx/>
                <a:uFillTx/>
                <a:latin typeface="Arial"/>
                <a:ea typeface="+mn-ea"/>
                <a:cs typeface="+mn-cs"/>
              </a:rPr>
              <a:t>British Nutrition Foundation</a:t>
            </a:r>
            <a:endParaRPr kumimoji="0" lang="en-GB" sz="1400" b="0" i="0" u="none" strike="noStrike" kern="1200" cap="none" spc="0" normalizeH="0" baseline="0" noProof="0" dirty="0">
              <a:ln>
                <a:noFill/>
              </a:ln>
              <a:solidFill>
                <a:srgbClr val="333399"/>
              </a:solidFill>
              <a:effectLst/>
              <a:uLnTx/>
              <a:uFillTx/>
              <a:latin typeface="Arial"/>
              <a:ea typeface="+mn-ea"/>
              <a:cs typeface="+mn-cs"/>
            </a:endParaRPr>
          </a:p>
        </p:txBody>
      </p:sp>
      <p:pic>
        <p:nvPicPr>
          <p:cNvPr id="7" name="Picture 7">
            <a:extLst>
              <a:ext uri="{FF2B5EF4-FFF2-40B4-BE49-F238E27FC236}">
                <a16:creationId xmlns:a16="http://schemas.microsoft.com/office/drawing/2014/main" id="{7F0A3B86-386E-41EE-B710-F1FE46330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24744"/>
            <a:ext cx="504056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D898FF9-4047-4632-B213-07894A36C082}"/>
              </a:ext>
            </a:extLst>
          </p:cNvPr>
          <p:cNvSpPr txBox="1"/>
          <p:nvPr/>
        </p:nvSpPr>
        <p:spPr>
          <a:xfrm>
            <a:off x="5220072" y="1844824"/>
            <a:ext cx="3960440" cy="3139321"/>
          </a:xfrm>
          <a:prstGeom prst="rect">
            <a:avLst/>
          </a:prstGeom>
          <a:noFill/>
        </p:spPr>
        <p:txBody>
          <a:bodyPr wrap="square">
            <a:spAutoFit/>
          </a:bodyPr>
          <a:lstStyle/>
          <a:p>
            <a:r>
              <a:rPr lang="en-GB" sz="1800" dirty="0"/>
              <a:t>     </a:t>
            </a:r>
          </a:p>
          <a:p>
            <a:r>
              <a:rPr lang="en-GB" sz="1800" dirty="0"/>
              <a:t>Dry mouth, lips and tongue and sunken eyes.</a:t>
            </a:r>
          </a:p>
          <a:p>
            <a:endParaRPr lang="en-GB" sz="1800" dirty="0"/>
          </a:p>
          <a:p>
            <a:r>
              <a:rPr lang="en-GB" sz="1800" dirty="0"/>
              <a:t>Fatigue, Headaches,</a:t>
            </a:r>
            <a:r>
              <a:rPr lang="en-GB" sz="1800" dirty="0">
                <a:solidFill>
                  <a:srgbClr val="FF0000"/>
                </a:solidFill>
              </a:rPr>
              <a:t> </a:t>
            </a:r>
            <a:r>
              <a:rPr lang="en-GB" sz="1800" dirty="0"/>
              <a:t>Dizziness, Memory issues, Behavioural issues.</a:t>
            </a:r>
          </a:p>
          <a:p>
            <a:endParaRPr lang="en-GB" dirty="0"/>
          </a:p>
          <a:p>
            <a:r>
              <a:rPr lang="en-GB" sz="1800" dirty="0"/>
              <a:t>Low or no urine output / dark concentrated urine </a:t>
            </a:r>
          </a:p>
          <a:p>
            <a:endParaRPr lang="en-GB" sz="1800" dirty="0">
              <a:solidFill>
                <a:srgbClr val="FF0000"/>
              </a:solidFill>
            </a:endParaRPr>
          </a:p>
          <a:p>
            <a:endParaRPr lang="en-GB" dirty="0"/>
          </a:p>
        </p:txBody>
      </p:sp>
    </p:spTree>
    <p:extLst>
      <p:ext uri="{BB962C8B-B14F-4D97-AF65-F5344CB8AC3E}">
        <p14:creationId xmlns:p14="http://schemas.microsoft.com/office/powerpoint/2010/main" val="490181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2DEEDB8-38B8-4BAB-B264-FC82993A0A7F}"/>
              </a:ext>
            </a:extLst>
          </p:cNvPr>
          <p:cNvSpPr txBox="1"/>
          <p:nvPr/>
        </p:nvSpPr>
        <p:spPr>
          <a:xfrm>
            <a:off x="179512" y="3443043"/>
            <a:ext cx="4121960" cy="287822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This leads to admissions to hospital for:</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Confusion</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UTIs</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Falls		</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Constipation</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Increased risk of infection / sepsis</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3F5664"/>
                </a:solidFill>
                <a:effectLst/>
                <a:uLnTx/>
                <a:uFillTx/>
                <a:latin typeface="Arial"/>
                <a:ea typeface="+mn-ea"/>
                <a:cs typeface="+mn-cs"/>
              </a:rPr>
              <a:t>Low mood and energy so loss of independence and mobility</a:t>
            </a:r>
          </a:p>
        </p:txBody>
      </p:sp>
      <p:sp>
        <p:nvSpPr>
          <p:cNvPr id="17" name="TextBox 16">
            <a:extLst>
              <a:ext uri="{FF2B5EF4-FFF2-40B4-BE49-F238E27FC236}">
                <a16:creationId xmlns:a16="http://schemas.microsoft.com/office/drawing/2014/main" id="{C92B0EF7-E854-4999-A081-9159140EBC1B}"/>
              </a:ext>
            </a:extLst>
          </p:cNvPr>
          <p:cNvSpPr txBox="1"/>
          <p:nvPr/>
        </p:nvSpPr>
        <p:spPr>
          <a:xfrm>
            <a:off x="2357390" y="2519713"/>
            <a:ext cx="165618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787D"/>
                </a:solidFill>
                <a:effectLst/>
                <a:uLnTx/>
                <a:uFillTx/>
                <a:latin typeface="Arial" panose="020B0604020202020204" pitchFamily="34" charset="0"/>
                <a:ea typeface="Calibri" panose="020F0502020204030204" pitchFamily="34" charset="0"/>
                <a:cs typeface="+mn-cs"/>
              </a:rPr>
              <a:t>of older people are dehydrated</a:t>
            </a:r>
            <a:endParaRPr kumimoji="0" lang="en-GB" sz="1800" b="0" i="0" u="none" strike="noStrike" kern="1200" cap="none" spc="0" normalizeH="0" baseline="0" noProof="0" dirty="0">
              <a:ln>
                <a:noFill/>
              </a:ln>
              <a:solidFill>
                <a:srgbClr val="33787D"/>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A50CA196-FE65-4BA5-845F-378A9A75A0CC}"/>
              </a:ext>
            </a:extLst>
          </p:cNvPr>
          <p:cNvSpPr/>
          <p:nvPr/>
        </p:nvSpPr>
        <p:spPr>
          <a:xfrm>
            <a:off x="2439035" y="1618740"/>
            <a:ext cx="156966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Arial"/>
                <a:ea typeface="+mn-ea"/>
                <a:cs typeface="+mn-cs"/>
              </a:rPr>
              <a:t>20%</a:t>
            </a:r>
          </a:p>
        </p:txBody>
      </p:sp>
      <p:sp>
        <p:nvSpPr>
          <p:cNvPr id="21" name="TextBox 20">
            <a:extLst>
              <a:ext uri="{FF2B5EF4-FFF2-40B4-BE49-F238E27FC236}">
                <a16:creationId xmlns:a16="http://schemas.microsoft.com/office/drawing/2014/main" id="{0D6F3775-E2E6-4DAF-9685-E101A7E12032}"/>
              </a:ext>
            </a:extLst>
          </p:cNvPr>
          <p:cNvSpPr txBox="1"/>
          <p:nvPr/>
        </p:nvSpPr>
        <p:spPr>
          <a:xfrm>
            <a:off x="4799026" y="2507062"/>
            <a:ext cx="165618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33787D"/>
                </a:solidFill>
                <a:effectLst/>
                <a:uLnTx/>
                <a:uFillTx/>
                <a:latin typeface="Arial" panose="020B0604020202020204" pitchFamily="34" charset="0"/>
                <a:ea typeface="Calibri" panose="020F0502020204030204" pitchFamily="34" charset="0"/>
                <a:cs typeface="+mn-cs"/>
              </a:rPr>
              <a:t>have impending dehydration</a:t>
            </a:r>
            <a:endParaRPr kumimoji="0" lang="en-GB" sz="1800" b="0" i="0" u="none" strike="noStrike" kern="1200" cap="none" spc="0" normalizeH="0" baseline="0" noProof="0" dirty="0">
              <a:ln>
                <a:noFill/>
              </a:ln>
              <a:solidFill>
                <a:srgbClr val="33787D"/>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3DA1087A-81B0-49B1-9A4A-081AC61A1CC8}"/>
              </a:ext>
            </a:extLst>
          </p:cNvPr>
          <p:cNvSpPr/>
          <p:nvPr/>
        </p:nvSpPr>
        <p:spPr>
          <a:xfrm>
            <a:off x="4788024" y="1621859"/>
            <a:ext cx="1569660"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rgbClr val="C00000"/>
                </a:solidFill>
                <a:effectLst>
                  <a:outerShdw blurRad="38100" dist="19050" dir="2700000" algn="tl" rotWithShape="0">
                    <a:srgbClr val="000000">
                      <a:alpha val="40000"/>
                    </a:srgbClr>
                  </a:outerShdw>
                </a:effectLst>
                <a:uLnTx/>
                <a:uFillTx/>
                <a:latin typeface="Arial"/>
                <a:ea typeface="+mn-ea"/>
                <a:cs typeface="+mn-cs"/>
              </a:rPr>
              <a:t>28%</a:t>
            </a:r>
          </a:p>
        </p:txBody>
      </p:sp>
      <p:pic>
        <p:nvPicPr>
          <p:cNvPr id="6" name="Picture 5">
            <a:extLst>
              <a:ext uri="{FF2B5EF4-FFF2-40B4-BE49-F238E27FC236}">
                <a16:creationId xmlns:a16="http://schemas.microsoft.com/office/drawing/2014/main" id="{ED7A36D5-9F6C-481E-BC8A-F14E8FDBC7E7}"/>
              </a:ext>
            </a:extLst>
          </p:cNvPr>
          <p:cNvPicPr>
            <a:picLocks noChangeAspect="1"/>
          </p:cNvPicPr>
          <p:nvPr/>
        </p:nvPicPr>
        <p:blipFill>
          <a:blip r:embed="rId3"/>
          <a:stretch>
            <a:fillRect/>
          </a:stretch>
        </p:blipFill>
        <p:spPr>
          <a:xfrm>
            <a:off x="4317823" y="3483402"/>
            <a:ext cx="2905125" cy="1628775"/>
          </a:xfrm>
          <a:prstGeom prst="rect">
            <a:avLst/>
          </a:prstGeom>
        </p:spPr>
      </p:pic>
      <p:pic>
        <p:nvPicPr>
          <p:cNvPr id="7" name="Picture 6">
            <a:extLst>
              <a:ext uri="{FF2B5EF4-FFF2-40B4-BE49-F238E27FC236}">
                <a16:creationId xmlns:a16="http://schemas.microsoft.com/office/drawing/2014/main" id="{8A65CDE6-C17E-4B62-9D12-12F7BF175B87}"/>
              </a:ext>
            </a:extLst>
          </p:cNvPr>
          <p:cNvPicPr>
            <a:picLocks noChangeAspect="1"/>
          </p:cNvPicPr>
          <p:nvPr/>
        </p:nvPicPr>
        <p:blipFill>
          <a:blip r:embed="rId4"/>
          <a:stretch>
            <a:fillRect/>
          </a:stretch>
        </p:blipFill>
        <p:spPr>
          <a:xfrm>
            <a:off x="5868273" y="5236141"/>
            <a:ext cx="2905125" cy="1132860"/>
          </a:xfrm>
          <a:prstGeom prst="rect">
            <a:avLst/>
          </a:prstGeom>
        </p:spPr>
      </p:pic>
      <p:pic>
        <p:nvPicPr>
          <p:cNvPr id="10" name="Picture 9" descr="Why are we all dehydrated at work and at home? · Waterlogic">
            <a:extLst>
              <a:ext uri="{FF2B5EF4-FFF2-40B4-BE49-F238E27FC236}">
                <a16:creationId xmlns:a16="http://schemas.microsoft.com/office/drawing/2014/main" id="{0B81E1E6-C23B-4400-A342-521539880438}"/>
              </a:ext>
            </a:extLst>
          </p:cNvPr>
          <p:cNvPicPr/>
          <p:nvPr/>
        </p:nvPicPr>
        <p:blipFill rotWithShape="1">
          <a:blip r:embed="rId5" cstate="print">
            <a:extLst>
              <a:ext uri="{28A0092B-C50C-407E-A947-70E740481C1C}">
                <a14:useLocalDpi xmlns:a14="http://schemas.microsoft.com/office/drawing/2010/main" val="0"/>
              </a:ext>
            </a:extLst>
          </a:blip>
          <a:srcRect l="32406" r="32362"/>
          <a:stretch/>
        </p:blipFill>
        <p:spPr bwMode="auto">
          <a:xfrm>
            <a:off x="6731958" y="1844881"/>
            <a:ext cx="1969303" cy="1059554"/>
          </a:xfrm>
          <a:prstGeom prst="rect">
            <a:avLst/>
          </a:prstGeom>
          <a:noFill/>
          <a:ln>
            <a:noFill/>
          </a:ln>
          <a:extLst>
            <a:ext uri="{53640926-AAD7-44D8-BBD7-CCE9431645EC}">
              <a14:shadowObscured xmlns:a14="http://schemas.microsoft.com/office/drawing/2010/main"/>
            </a:ext>
          </a:extLst>
        </p:spPr>
      </p:pic>
      <p:pic>
        <p:nvPicPr>
          <p:cNvPr id="11" name="Picture 10" descr="Dehydration affects your brain, kidneys and heart - Know what happens to  your body when it is dehydrated | Health Tips and News">
            <a:extLst>
              <a:ext uri="{FF2B5EF4-FFF2-40B4-BE49-F238E27FC236}">
                <a16:creationId xmlns:a16="http://schemas.microsoft.com/office/drawing/2014/main" id="{C8E80836-45D3-4F6D-ADD9-8CB131DC4F89}"/>
              </a:ext>
            </a:extLst>
          </p:cNvPr>
          <p:cNvPicPr/>
          <p:nvPr/>
        </p:nvPicPr>
        <p:blipFill rotWithShape="1">
          <a:blip r:embed="rId6">
            <a:extLst>
              <a:ext uri="{28A0092B-C50C-407E-A947-70E740481C1C}">
                <a14:useLocalDpi xmlns:a14="http://schemas.microsoft.com/office/drawing/2010/main" val="0"/>
              </a:ext>
            </a:extLst>
          </a:blip>
          <a:srcRect l="26105" r="18370"/>
          <a:stretch/>
        </p:blipFill>
        <p:spPr bwMode="auto">
          <a:xfrm>
            <a:off x="694255" y="1772634"/>
            <a:ext cx="1043388" cy="1468856"/>
          </a:xfrm>
          <a:prstGeom prst="rect">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563EE124-19B0-4CC7-84F9-12E00DAF7B0A}"/>
              </a:ext>
            </a:extLst>
          </p:cNvPr>
          <p:cNvPicPr/>
          <p:nvPr/>
        </p:nvPicPr>
        <p:blipFill rotWithShape="1">
          <a:blip r:embed="rId7"/>
          <a:srcRect l="15789" t="20682" r="19233" b="12547"/>
          <a:stretch/>
        </p:blipFill>
        <p:spPr bwMode="auto">
          <a:xfrm>
            <a:off x="7020272" y="188640"/>
            <a:ext cx="1689597" cy="1008112"/>
          </a:xfrm>
          <a:prstGeom prst="rect">
            <a:avLst/>
          </a:prstGeom>
          <a:ln>
            <a:noFill/>
          </a:ln>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90EF6EBE-C230-425A-8C96-FC39091B094A}"/>
              </a:ext>
            </a:extLst>
          </p:cNvPr>
          <p:cNvSpPr txBox="1">
            <a:spLocks/>
          </p:cNvSpPr>
          <p:nvPr/>
        </p:nvSpPr>
        <p:spPr>
          <a:xfrm>
            <a:off x="323528" y="1029037"/>
            <a:ext cx="6696744" cy="672636"/>
          </a:xfrm>
          <a:prstGeom prst="rect">
            <a:avLst/>
          </a:prstGeom>
          <a:solidFill>
            <a:schemeClr val="bg1"/>
          </a:solidFill>
        </p:spPr>
        <p:txBody>
          <a:bodyPr/>
          <a:lstStyle>
            <a:lvl1pPr algn="l" rtl="0" eaLnBrk="1" fontAlgn="base" hangingPunct="1">
              <a:spcBef>
                <a:spcPct val="0"/>
              </a:spcBef>
              <a:spcAft>
                <a:spcPct val="0"/>
              </a:spcAft>
              <a:defRPr sz="2800">
                <a:solidFill>
                  <a:srgbClr val="2D2F93"/>
                </a:solidFill>
                <a:latin typeface="+mj-lt"/>
                <a:ea typeface="+mj-ea"/>
                <a:cs typeface="+mj-cs"/>
              </a:defRPr>
            </a:lvl1pPr>
            <a:lvl2pPr algn="l" rtl="0" eaLnBrk="1" fontAlgn="base" hangingPunct="1">
              <a:spcBef>
                <a:spcPct val="0"/>
              </a:spcBef>
              <a:spcAft>
                <a:spcPct val="0"/>
              </a:spcAft>
              <a:defRPr sz="2800">
                <a:solidFill>
                  <a:srgbClr val="2D2F93"/>
                </a:solidFill>
                <a:latin typeface="Arial" charset="0"/>
              </a:defRPr>
            </a:lvl2pPr>
            <a:lvl3pPr algn="l" rtl="0" eaLnBrk="1" fontAlgn="base" hangingPunct="1">
              <a:spcBef>
                <a:spcPct val="0"/>
              </a:spcBef>
              <a:spcAft>
                <a:spcPct val="0"/>
              </a:spcAft>
              <a:defRPr sz="2800">
                <a:solidFill>
                  <a:srgbClr val="2D2F93"/>
                </a:solidFill>
                <a:latin typeface="Arial" charset="0"/>
              </a:defRPr>
            </a:lvl3pPr>
            <a:lvl4pPr algn="l" rtl="0" eaLnBrk="1" fontAlgn="base" hangingPunct="1">
              <a:spcBef>
                <a:spcPct val="0"/>
              </a:spcBef>
              <a:spcAft>
                <a:spcPct val="0"/>
              </a:spcAft>
              <a:defRPr sz="2800">
                <a:solidFill>
                  <a:srgbClr val="2D2F93"/>
                </a:solidFill>
                <a:latin typeface="Arial" charset="0"/>
              </a:defRPr>
            </a:lvl4pPr>
            <a:lvl5pPr algn="l" rtl="0" eaLnBrk="1" fontAlgn="base" hangingPunct="1">
              <a:spcBef>
                <a:spcPct val="0"/>
              </a:spcBef>
              <a:spcAft>
                <a:spcPct val="0"/>
              </a:spcAft>
              <a:defRPr sz="2800">
                <a:solidFill>
                  <a:srgbClr val="2D2F93"/>
                </a:solidFill>
                <a:latin typeface="Arial" charset="0"/>
              </a:defRPr>
            </a:lvl5pPr>
            <a:lvl6pPr marL="457200" algn="l" rtl="0" eaLnBrk="1" fontAlgn="base" hangingPunct="1">
              <a:spcBef>
                <a:spcPct val="0"/>
              </a:spcBef>
              <a:spcAft>
                <a:spcPct val="0"/>
              </a:spcAft>
              <a:defRPr sz="2800">
                <a:solidFill>
                  <a:srgbClr val="2D2F93"/>
                </a:solidFill>
                <a:latin typeface="Arial" charset="0"/>
              </a:defRPr>
            </a:lvl6pPr>
            <a:lvl7pPr marL="914400" algn="l" rtl="0" eaLnBrk="1" fontAlgn="base" hangingPunct="1">
              <a:spcBef>
                <a:spcPct val="0"/>
              </a:spcBef>
              <a:spcAft>
                <a:spcPct val="0"/>
              </a:spcAft>
              <a:defRPr sz="2800">
                <a:solidFill>
                  <a:srgbClr val="2D2F93"/>
                </a:solidFill>
                <a:latin typeface="Arial" charset="0"/>
              </a:defRPr>
            </a:lvl7pPr>
            <a:lvl8pPr marL="1371600" algn="l" rtl="0" eaLnBrk="1" fontAlgn="base" hangingPunct="1">
              <a:spcBef>
                <a:spcPct val="0"/>
              </a:spcBef>
              <a:spcAft>
                <a:spcPct val="0"/>
              </a:spcAft>
              <a:defRPr sz="2800">
                <a:solidFill>
                  <a:srgbClr val="2D2F93"/>
                </a:solidFill>
                <a:latin typeface="Arial" charset="0"/>
              </a:defRPr>
            </a:lvl8pPr>
            <a:lvl9pPr marL="1828800" algn="l" rtl="0" eaLnBrk="1" fontAlgn="base" hangingPunct="1">
              <a:spcBef>
                <a:spcPct val="0"/>
              </a:spcBef>
              <a:spcAft>
                <a:spcPct val="0"/>
              </a:spcAft>
              <a:defRPr sz="2800">
                <a:solidFill>
                  <a:srgbClr val="2D2F93"/>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2D2F93"/>
                </a:solidFill>
                <a:effectLst/>
                <a:uLnTx/>
                <a:uFillTx/>
                <a:latin typeface="Arial"/>
                <a:ea typeface="+mj-ea"/>
                <a:cs typeface="+mj-cs"/>
              </a:rPr>
              <a:t>Some key stats - dehydration</a:t>
            </a:r>
            <a:endParaRPr kumimoji="0" lang="en-GB" sz="2800" b="0" i="0" u="none" strike="noStrike" kern="0" cap="none" spc="0" normalizeH="0" baseline="0" noProof="0" dirty="0">
              <a:ln>
                <a:noFill/>
              </a:ln>
              <a:solidFill>
                <a:srgbClr val="2D2F93"/>
              </a:solidFill>
              <a:effectLst/>
              <a:uLnTx/>
              <a:uFillTx/>
              <a:latin typeface="Arial"/>
              <a:ea typeface="+mj-ea"/>
              <a:cs typeface="+mj-cs"/>
            </a:endParaRPr>
          </a:p>
        </p:txBody>
      </p:sp>
      <p:pic>
        <p:nvPicPr>
          <p:cNvPr id="15" name="Picture 14" descr="Age UK Salford Pledge- 10% Better Campaign">
            <a:extLst>
              <a:ext uri="{FF2B5EF4-FFF2-40B4-BE49-F238E27FC236}">
                <a16:creationId xmlns:a16="http://schemas.microsoft.com/office/drawing/2014/main" id="{93C5D82E-46D0-477E-A336-008B8865210C}"/>
              </a:ext>
            </a:extLst>
          </p:cNvPr>
          <p:cNvPicPr/>
          <p:nvPr/>
        </p:nvPicPr>
        <p:blipFill rotWithShape="1">
          <a:blip r:embed="rId8" cstate="print">
            <a:extLst>
              <a:ext uri="{28A0092B-C50C-407E-A947-70E740481C1C}">
                <a14:useLocalDpi xmlns:a14="http://schemas.microsoft.com/office/drawing/2010/main" val="0"/>
              </a:ext>
            </a:extLst>
          </a:blip>
          <a:srcRect l="6785" t="12396" r="5689" b="12397"/>
          <a:stretch/>
        </p:blipFill>
        <p:spPr bwMode="auto">
          <a:xfrm>
            <a:off x="75093" y="320268"/>
            <a:ext cx="1638300" cy="74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2477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6BBD4D-932C-4DED-8C47-6A2BC12837BB}"/>
              </a:ext>
            </a:extLst>
          </p:cNvPr>
          <p:cNvSpPr>
            <a:spLocks noGrp="1"/>
          </p:cNvSpPr>
          <p:nvPr>
            <p:ph type="title" idx="4294967295"/>
          </p:nvPr>
        </p:nvSpPr>
        <p:spPr>
          <a:xfrm>
            <a:off x="362535" y="1241227"/>
            <a:ext cx="7235995" cy="726174"/>
          </a:xfrm>
          <a:prstGeom prst="rect">
            <a:avLst/>
          </a:prstGeom>
        </p:spPr>
        <p:txBody>
          <a:bodyPr/>
          <a:lstStyle/>
          <a:p>
            <a:r>
              <a:rPr lang="en-GB" sz="3600" b="1" dirty="0"/>
              <a:t>Increased risk due to COVID-19</a:t>
            </a:r>
          </a:p>
        </p:txBody>
      </p:sp>
      <p:sp>
        <p:nvSpPr>
          <p:cNvPr id="13" name="Content Placeholder 2">
            <a:extLst>
              <a:ext uri="{FF2B5EF4-FFF2-40B4-BE49-F238E27FC236}">
                <a16:creationId xmlns:a16="http://schemas.microsoft.com/office/drawing/2014/main" id="{584F4065-9EC4-4360-AF62-2BC0819B3A1A}"/>
              </a:ext>
            </a:extLst>
          </p:cNvPr>
          <p:cNvSpPr txBox="1">
            <a:spLocks/>
          </p:cNvSpPr>
          <p:nvPr/>
        </p:nvSpPr>
        <p:spPr bwMode="auto">
          <a:xfrm>
            <a:off x="395536" y="2060848"/>
            <a:ext cx="5184576" cy="337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defRPr>
                <a:solidFill>
                  <a:srgbClr val="2D2F93"/>
                </a:solidFill>
                <a:latin typeface="+mn-lt"/>
                <a:ea typeface="+mn-ea"/>
                <a:cs typeface="+mn-cs"/>
              </a:defRPr>
            </a:lvl1pPr>
            <a:lvl2pPr marL="828675" indent="-285750" algn="l" rtl="0" eaLnBrk="1" fontAlgn="base" hangingPunct="1">
              <a:spcBef>
                <a:spcPct val="20000"/>
              </a:spcBef>
              <a:spcAft>
                <a:spcPct val="0"/>
              </a:spcAft>
              <a:defRPr>
                <a:solidFill>
                  <a:srgbClr val="2D2F93"/>
                </a:solidFill>
                <a:latin typeface="+mn-lt"/>
              </a:defRPr>
            </a:lvl2pPr>
            <a:lvl3pPr marL="1236663" indent="-228600" algn="l" rtl="0" eaLnBrk="1" fontAlgn="base" hangingPunct="1">
              <a:spcBef>
                <a:spcPct val="20000"/>
              </a:spcBef>
              <a:spcAft>
                <a:spcPct val="0"/>
              </a:spcAft>
              <a:defRPr>
                <a:solidFill>
                  <a:srgbClr val="2D2F93"/>
                </a:solidFill>
                <a:latin typeface="+mn-lt"/>
              </a:defRPr>
            </a:lvl3pPr>
            <a:lvl4pPr marL="1644650" indent="-228600" algn="l" rtl="0" eaLnBrk="1" fontAlgn="base" hangingPunct="1">
              <a:spcBef>
                <a:spcPct val="20000"/>
              </a:spcBef>
              <a:spcAft>
                <a:spcPct val="0"/>
              </a:spcAft>
              <a:defRPr>
                <a:solidFill>
                  <a:srgbClr val="2D2F93"/>
                </a:solidFill>
                <a:latin typeface="+mn-lt"/>
              </a:defRPr>
            </a:lvl4pPr>
            <a:lvl5pPr marL="2057400" indent="-228600" algn="l" rtl="0" eaLnBrk="1" fontAlgn="base" hangingPunct="1">
              <a:spcBef>
                <a:spcPct val="20000"/>
              </a:spcBef>
              <a:spcAft>
                <a:spcPct val="0"/>
              </a:spcAft>
              <a:defRPr>
                <a:solidFill>
                  <a:srgbClr val="2D2F93"/>
                </a:solidFill>
                <a:latin typeface="+mn-lt"/>
              </a:defRPr>
            </a:lvl5pPr>
            <a:lvl6pPr marL="2514600" indent="-228600" algn="l" rtl="0" eaLnBrk="1" fontAlgn="base" hangingPunct="1">
              <a:spcBef>
                <a:spcPct val="20000"/>
              </a:spcBef>
              <a:spcAft>
                <a:spcPct val="0"/>
              </a:spcAft>
              <a:defRPr>
                <a:solidFill>
                  <a:srgbClr val="2D2F93"/>
                </a:solidFill>
                <a:latin typeface="+mn-lt"/>
              </a:defRPr>
            </a:lvl6pPr>
            <a:lvl7pPr marL="2971800" indent="-228600" algn="l" rtl="0" eaLnBrk="1" fontAlgn="base" hangingPunct="1">
              <a:spcBef>
                <a:spcPct val="20000"/>
              </a:spcBef>
              <a:spcAft>
                <a:spcPct val="0"/>
              </a:spcAft>
              <a:defRPr>
                <a:solidFill>
                  <a:srgbClr val="2D2F93"/>
                </a:solidFill>
                <a:latin typeface="+mn-lt"/>
              </a:defRPr>
            </a:lvl7pPr>
            <a:lvl8pPr marL="3429000" indent="-228600" algn="l" rtl="0" eaLnBrk="1" fontAlgn="base" hangingPunct="1">
              <a:spcBef>
                <a:spcPct val="20000"/>
              </a:spcBef>
              <a:spcAft>
                <a:spcPct val="0"/>
              </a:spcAft>
              <a:defRPr>
                <a:solidFill>
                  <a:srgbClr val="2D2F93"/>
                </a:solidFill>
                <a:latin typeface="+mn-lt"/>
              </a:defRPr>
            </a:lvl8pPr>
            <a:lvl9pPr marL="3886200" indent="-228600" algn="l" rtl="0" eaLnBrk="1" fontAlgn="base" hangingPunct="1">
              <a:spcBef>
                <a:spcPct val="20000"/>
              </a:spcBef>
              <a:spcAft>
                <a:spcPct val="0"/>
              </a:spcAft>
              <a:defRPr>
                <a:solidFill>
                  <a:srgbClr val="2D2F93"/>
                </a:solidFill>
                <a:latin typeface="+mn-lt"/>
              </a:defRPr>
            </a:lvl9p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2D2F93"/>
                </a:solidFill>
                <a:effectLst/>
                <a:uLnTx/>
                <a:uFillTx/>
                <a:latin typeface="Arial"/>
                <a:ea typeface="+mn-ea"/>
                <a:cs typeface="+mn-cs"/>
              </a:rPr>
              <a:t>Many risk factors are increased due to current social distancing measures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000" b="0" i="0" u="none" strike="noStrike" kern="0" cap="none" spc="0" normalizeH="0" baseline="0" noProof="0" dirty="0">
              <a:ln>
                <a:noFill/>
              </a:ln>
              <a:solidFill>
                <a:srgbClr val="2D2F93"/>
              </a:solidFill>
              <a:effectLst/>
              <a:uLnTx/>
              <a:uFillTx/>
              <a:latin typeface="Arial"/>
              <a:ea typeface="+mn-ea"/>
              <a:cs typeface="+mn-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2D2F93"/>
                </a:solidFill>
                <a:effectLst/>
                <a:uLnTx/>
                <a:uFillTx/>
                <a:latin typeface="Arial"/>
                <a:ea typeface="+mn-ea"/>
                <a:cs typeface="+mn-cs"/>
              </a:rPr>
              <a:t>Increased risk for those who are vulnerable and shielding; have limited food access and from social isolation</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2000" b="0" i="0" u="none" strike="noStrike" kern="1200" cap="none" spc="0" normalizeH="0" baseline="0" noProof="0" dirty="0">
              <a:ln>
                <a:noFill/>
              </a:ln>
              <a:solidFill>
                <a:srgbClr val="2D2F93"/>
              </a:solidFill>
              <a:effectLst/>
              <a:uLnTx/>
              <a:uFillTx/>
              <a:latin typeface="Arial"/>
              <a:ea typeface="+mn-ea"/>
              <a:cs typeface="+mn-cs"/>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2D2F93"/>
                </a:solidFill>
                <a:effectLst/>
                <a:uLnTx/>
                <a:uFillTx/>
                <a:latin typeface="Arial"/>
                <a:ea typeface="+mn-ea"/>
                <a:cs typeface="+mn-cs"/>
              </a:rPr>
              <a:t>Also, people who have been in hospital with COVID-19, are experiencing high levels of weight loss</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GB" sz="1800" b="1" i="0" u="none" strike="noStrike" kern="0" cap="none" spc="0" normalizeH="0" baseline="0" noProof="0" dirty="0">
              <a:ln>
                <a:noFill/>
              </a:ln>
              <a:solidFill>
                <a:srgbClr val="2D2F93"/>
              </a:solidFill>
              <a:effectLst/>
              <a:uLnTx/>
              <a:uFillTx/>
              <a:latin typeface="Arial"/>
              <a:ea typeface="+mn-ea"/>
              <a:cs typeface="+mn-cs"/>
            </a:endParaRPr>
          </a:p>
        </p:txBody>
      </p:sp>
      <p:pic>
        <p:nvPicPr>
          <p:cNvPr id="1026" name="Picture 2" descr="See the source image">
            <a:extLst>
              <a:ext uri="{FF2B5EF4-FFF2-40B4-BE49-F238E27FC236}">
                <a16:creationId xmlns:a16="http://schemas.microsoft.com/office/drawing/2014/main" id="{D7F2ADE6-D8FA-4197-81EF-1F597494A0A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49" r="13376"/>
          <a:stretch/>
        </p:blipFill>
        <p:spPr bwMode="auto">
          <a:xfrm>
            <a:off x="5327576" y="2013744"/>
            <a:ext cx="3816424" cy="35898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1CAF917-A93A-4F07-8094-A50FA3993728}"/>
              </a:ext>
            </a:extLst>
          </p:cNvPr>
          <p:cNvSpPr/>
          <p:nvPr/>
        </p:nvSpPr>
        <p:spPr>
          <a:xfrm>
            <a:off x="611560" y="5649744"/>
            <a:ext cx="828092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hlinkClick r:id="rId4"/>
              </a:rPr>
              <a:t>https://www.ageuk.org.uk/salford/our-services/information-and-advice/staying-well-during-the-coronavirus-pandemicoronav</a:t>
            </a: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F37E3CD3-B513-42B8-A664-A5FABE04FCF3}"/>
              </a:ext>
            </a:extLst>
          </p:cNvPr>
          <p:cNvSpPr/>
          <p:nvPr/>
        </p:nvSpPr>
        <p:spPr>
          <a:xfrm>
            <a:off x="1884817" y="52130"/>
            <a:ext cx="5328592" cy="116554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45285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5F3D3-48AB-4109-93F0-E57FBAD54845}"/>
              </a:ext>
            </a:extLst>
          </p:cNvPr>
          <p:cNvSpPr>
            <a:spLocks noGrp="1"/>
          </p:cNvSpPr>
          <p:nvPr>
            <p:ph type="title"/>
          </p:nvPr>
        </p:nvSpPr>
        <p:spPr>
          <a:xfrm>
            <a:off x="469889" y="1340768"/>
            <a:ext cx="6103938" cy="889000"/>
          </a:xfrm>
        </p:spPr>
        <p:txBody>
          <a:bodyPr/>
          <a:lstStyle/>
          <a:p>
            <a:r>
              <a:rPr lang="en-GB" dirty="0"/>
              <a:t>Impact of Long COVID</a:t>
            </a:r>
          </a:p>
        </p:txBody>
      </p:sp>
      <p:sp>
        <p:nvSpPr>
          <p:cNvPr id="3" name="Content Placeholder 2">
            <a:extLst>
              <a:ext uri="{FF2B5EF4-FFF2-40B4-BE49-F238E27FC236}">
                <a16:creationId xmlns:a16="http://schemas.microsoft.com/office/drawing/2014/main" id="{2690908F-0292-4E62-8D41-247E1CB10C52}"/>
              </a:ext>
            </a:extLst>
          </p:cNvPr>
          <p:cNvSpPr>
            <a:spLocks noGrp="1"/>
          </p:cNvSpPr>
          <p:nvPr>
            <p:ph idx="1"/>
          </p:nvPr>
        </p:nvSpPr>
        <p:spPr>
          <a:xfrm>
            <a:off x="858416" y="2564904"/>
            <a:ext cx="7427168" cy="3528392"/>
          </a:xfrm>
        </p:spPr>
        <p:txBody>
          <a:bodyPr/>
          <a:lstStyle/>
          <a:p>
            <a:r>
              <a:rPr lang="en-GB" sz="2000" b="1" dirty="0"/>
              <a:t>Loss of weight attributed to</a:t>
            </a:r>
            <a:r>
              <a:rPr lang="en-GB" sz="2000" dirty="0"/>
              <a:t>:</a:t>
            </a:r>
          </a:p>
          <a:p>
            <a:endParaRPr lang="en-GB" sz="2000" dirty="0"/>
          </a:p>
          <a:p>
            <a:pPr>
              <a:lnSpc>
                <a:spcPct val="150000"/>
              </a:lnSpc>
            </a:pPr>
            <a:r>
              <a:rPr lang="en-GB" sz="2000" dirty="0"/>
              <a:t>•	The effects of the virus itself</a:t>
            </a:r>
          </a:p>
          <a:p>
            <a:pPr>
              <a:lnSpc>
                <a:spcPct val="150000"/>
              </a:lnSpc>
            </a:pPr>
            <a:r>
              <a:rPr lang="en-GB" sz="2000" dirty="0"/>
              <a:t>•	Lack of energy meaning they are not cooking for themselves</a:t>
            </a:r>
          </a:p>
          <a:p>
            <a:pPr>
              <a:lnSpc>
                <a:spcPct val="150000"/>
              </a:lnSpc>
            </a:pPr>
            <a:r>
              <a:rPr lang="en-GB" sz="2000" dirty="0"/>
              <a:t>•	Breathlessness, making it difficult to eat</a:t>
            </a:r>
          </a:p>
          <a:p>
            <a:pPr>
              <a:lnSpc>
                <a:spcPct val="150000"/>
              </a:lnSpc>
            </a:pPr>
            <a:r>
              <a:rPr lang="en-GB" sz="2000" dirty="0"/>
              <a:t>•	Loss of taste and smell</a:t>
            </a:r>
          </a:p>
          <a:p>
            <a:pPr>
              <a:lnSpc>
                <a:spcPct val="150000"/>
              </a:lnSpc>
              <a:buFont typeface="Arial" panose="020B0604020202020204" pitchFamily="34" charset="0"/>
              <a:buChar char="•"/>
            </a:pPr>
            <a:r>
              <a:rPr lang="en-GB" sz="2000" dirty="0"/>
              <a:t>General feelings of anxiety, fear and isolation</a:t>
            </a:r>
          </a:p>
          <a:p>
            <a:endParaRPr lang="en-GB" dirty="0"/>
          </a:p>
        </p:txBody>
      </p:sp>
      <p:pic>
        <p:nvPicPr>
          <p:cNvPr id="4" name="Picture 3" descr="Overview - COVID-19 - Eurostat">
            <a:extLst>
              <a:ext uri="{FF2B5EF4-FFF2-40B4-BE49-F238E27FC236}">
                <a16:creationId xmlns:a16="http://schemas.microsoft.com/office/drawing/2014/main" id="{22DF7CC3-7649-4AB4-9A38-63D34D117F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697002"/>
            <a:ext cx="1920999" cy="1299949"/>
          </a:xfrm>
          <a:prstGeom prst="rect">
            <a:avLst/>
          </a:prstGeom>
          <a:noFill/>
          <a:ln>
            <a:noFill/>
          </a:ln>
        </p:spPr>
      </p:pic>
    </p:spTree>
    <p:extLst>
      <p:ext uri="{BB962C8B-B14F-4D97-AF65-F5344CB8AC3E}">
        <p14:creationId xmlns:p14="http://schemas.microsoft.com/office/powerpoint/2010/main" val="2094623850"/>
      </p:ext>
    </p:extLst>
  </p:cSld>
  <p:clrMapOvr>
    <a:masterClrMapping/>
  </p:clrMapOvr>
</p:sld>
</file>

<file path=ppt/theme/theme1.xml><?xml version="1.0" encoding="utf-8"?>
<a:theme xmlns:a="http://schemas.openxmlformats.org/drawingml/2006/main" name="Pennine KPI's -18March 2014 D1">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e696aa8f-a51c-43b5-aadc-35cc465e75b8" xsi:nil="true"/>
    <TaxCatchAll xmlns="f4e2b4c2-6948-4891-bedb-ee55b2627af7" xsi:nil="true"/>
    <lcf76f155ced4ddcb4097134ff3c332f xmlns="e696aa8f-a51c-43b5-aadc-35cc465e75b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AA5A625AD7AC4AA34A102D0D77BA02" ma:contentTypeVersion="11" ma:contentTypeDescription="Create a new document." ma:contentTypeScope="" ma:versionID="d621df9c3637ea4ffb9143dba7c1edf3">
  <xsd:schema xmlns:xsd="http://www.w3.org/2001/XMLSchema" xmlns:xs="http://www.w3.org/2001/XMLSchema" xmlns:p="http://schemas.microsoft.com/office/2006/metadata/properties" xmlns:ns2="e696aa8f-a51c-43b5-aadc-35cc465e75b8" xmlns:ns3="f4e2b4c2-6948-4891-bedb-ee55b2627af7" targetNamespace="http://schemas.microsoft.com/office/2006/metadata/properties" ma:root="true" ma:fieldsID="f874b09d3e2c6980a42a00f524ad25ea" ns2:_="" ns3:_="">
    <xsd:import namespace="e696aa8f-a51c-43b5-aadc-35cc465e75b8"/>
    <xsd:import namespace="f4e2b4c2-6948-4891-bedb-ee55b2627af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96aa8f-a51c-43b5-aadc-35cc465e75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2e0b9b-2dc7-4e81-9989-1cb7e6d49c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4e2b4c2-6948-4891-bedb-ee55b2627af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f21b036-694f-4cd2-b4a4-15e8b10ec8a2}" ma:internalName="TaxCatchAll" ma:showField="CatchAllData" ma:web="f4e2b4c2-6948-4891-bedb-ee55b2627a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08EA33-3706-49F8-A540-5C5997C4FFFB}">
  <ds:schemaRefs>
    <ds:schemaRef ds:uri="http://schemas.microsoft.com/office/2006/documentManagement/types"/>
    <ds:schemaRef ds:uri="fda73c0f-03a0-411e-a79f-292674d7878d"/>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4ad4d7b2-7045-4ea9-a938-49be9e853746"/>
    <ds:schemaRef ds:uri="http://www.w3.org/XML/1998/namespace"/>
  </ds:schemaRefs>
</ds:datastoreItem>
</file>

<file path=customXml/itemProps2.xml><?xml version="1.0" encoding="utf-8"?>
<ds:datastoreItem xmlns:ds="http://schemas.openxmlformats.org/officeDocument/2006/customXml" ds:itemID="{50DC77A5-DFE3-431A-8EF4-D104962BDE5C}"/>
</file>

<file path=customXml/itemProps3.xml><?xml version="1.0" encoding="utf-8"?>
<ds:datastoreItem xmlns:ds="http://schemas.openxmlformats.org/officeDocument/2006/customXml" ds:itemID="{45D12D86-18C3-4C20-A31C-542891C619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Pennine KPI's -18March 2014 D1</Template>
  <TotalTime>24832</TotalTime>
  <Words>1324</Words>
  <Application>Microsoft Office PowerPoint</Application>
  <PresentationFormat>On-screen Show (4:3)</PresentationFormat>
  <Paragraphs>148</Paragraphs>
  <Slides>13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Pennine KPI's -18March 2014 D1</vt:lpstr>
      <vt:lpstr>Greater Manchester Nutrition and Hydration Programme </vt:lpstr>
      <vt:lpstr>Malnutrition - What is it ? </vt:lpstr>
      <vt:lpstr>PowerPoint Presentation</vt:lpstr>
      <vt:lpstr>PowerPoint Presentation</vt:lpstr>
      <vt:lpstr>Dehydration - What is it? </vt:lpstr>
      <vt:lpstr>PowerPoint Presentation</vt:lpstr>
      <vt:lpstr>PowerPoint Presentation</vt:lpstr>
      <vt:lpstr>Increased risk due to COVID-19</vt:lpstr>
      <vt:lpstr>Impact of Long COVID</vt:lpstr>
      <vt:lpstr>PowerPoint Presentation</vt:lpstr>
      <vt:lpstr>PowerPoint Presentation</vt:lpstr>
      <vt:lpstr>Available Resources</vt:lpstr>
      <vt:lpstr>Nutrition and Hydration Programme  Further information and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Reflections</dc:title>
  <dc:creator>User</dc:creator>
  <cp:lastModifiedBy>Carmel Berke</cp:lastModifiedBy>
  <cp:revision>242</cp:revision>
  <cp:lastPrinted>2018-04-20T14:49:49Z</cp:lastPrinted>
  <dcterms:created xsi:type="dcterms:W3CDTF">2014-03-14T18:15:42Z</dcterms:created>
  <dcterms:modified xsi:type="dcterms:W3CDTF">2022-09-05T10:04:19Z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0x0101009EAA5A625AD7AC4AA34A102D0D77BA02</vt:lpwstr>
  </property>
  <property fmtid="{D5CDD505-2E9C-101B-9397-08002B2CF9AE}" pid="3" name="MediaServiceImageTags">
    <vt:lpwstr/>
  </property>
  <property fmtid="{D5CDD505-2E9C-101B-9397-08002B2CF9AE}" pid="4" name="Order">
    <vt:r8>9800900</vt:r8>
  </property>
  <property fmtid="{D5CDD505-2E9C-101B-9397-08002B2CF9AE}" pid="5" name="xd_Signature">
    <vt:bool>false</vt:bool>
  </property>
  <property fmtid="{D5CDD505-2E9C-101B-9397-08002B2CF9AE}" pid="6" name="SharedWithUsers">
    <vt:lpwstr>20;#Emma Rose</vt:lpwstr>
  </property>
  <property fmtid="{D5CDD505-2E9C-101B-9397-08002B2CF9AE}" pid="7" name="xd_ProgID">
    <vt:lpwstr/>
  </property>
  <property fmtid="{D5CDD505-2E9C-101B-9397-08002B2CF9AE}" pid="8" name="Exchequer">
    <vt:bool>true</vt:bool>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ies>
</file>