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327" r:id="rId5"/>
    <p:sldId id="367" r:id="rId6"/>
    <p:sldId id="338" r:id="rId7"/>
    <p:sldId id="263" r:id="rId8"/>
    <p:sldId id="264" r:id="rId9"/>
    <p:sldId id="358" r:id="rId10"/>
    <p:sldId id="275" r:id="rId11"/>
    <p:sldId id="371" r:id="rId12"/>
    <p:sldId id="302" r:id="rId13"/>
    <p:sldId id="330" r:id="rId14"/>
    <p:sldId id="265" r:id="rId15"/>
    <p:sldId id="375" r:id="rId16"/>
    <p:sldId id="273" r:id="rId17"/>
    <p:sldId id="377" r:id="rId18"/>
    <p:sldId id="369" r:id="rId19"/>
    <p:sldId id="362" r:id="rId20"/>
    <p:sldId id="363" r:id="rId21"/>
    <p:sldId id="294" r:id="rId22"/>
    <p:sldId id="288" r:id="rId23"/>
    <p:sldId id="356" r:id="rId24"/>
    <p:sldId id="357" r:id="rId25"/>
    <p:sldId id="347" r:id="rId26"/>
    <p:sldId id="336" r:id="rId27"/>
    <p:sldId id="346" r:id="rId28"/>
    <p:sldId id="365" r:id="rId29"/>
    <p:sldId id="355" r:id="rId30"/>
    <p:sldId id="388" r:id="rId31"/>
    <p:sldId id="352" r:id="rId32"/>
    <p:sldId id="337" r:id="rId33"/>
    <p:sldId id="309" r:id="rId34"/>
    <p:sldId id="350" r:id="rId35"/>
    <p:sldId id="376" r:id="rId36"/>
    <p:sldId id="351" r:id="rId37"/>
    <p:sldId id="320" r:id="rId38"/>
    <p:sldId id="34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62C"/>
    <a:srgbClr val="2D2F93"/>
    <a:srgbClr val="FF9933"/>
    <a:srgbClr val="7CBF33"/>
    <a:srgbClr val="DB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83151" autoAdjust="0"/>
  </p:normalViewPr>
  <p:slideViewPr>
    <p:cSldViewPr>
      <p:cViewPr varScale="1">
        <p:scale>
          <a:sx n="72" d="100"/>
          <a:sy n="72" d="100"/>
        </p:scale>
        <p:origin x="170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ED048-C9B9-4447-9097-AA69A9367FC6}" type="doc">
      <dgm:prSet loTypeId="urn:microsoft.com/office/officeart/2018/2/layout/IconVerticalSolidList" loCatId="icon" qsTypeId="urn:microsoft.com/office/officeart/2005/8/quickstyle/simple4" qsCatId="simple" csTypeId="urn:microsoft.com/office/officeart/2005/8/colors/colorful5" csCatId="colorful" phldr="1"/>
      <dgm:spPr/>
      <dgm:t>
        <a:bodyPr/>
        <a:lstStyle/>
        <a:p>
          <a:endParaRPr lang="en-US"/>
        </a:p>
      </dgm:t>
    </dgm:pt>
    <dgm:pt modelId="{D7286DFD-A16E-48C2-AC96-34A780970A06}">
      <dgm:prSet/>
      <dgm:spPr/>
      <dgm:t>
        <a:bodyPr/>
        <a:lstStyle/>
        <a:p>
          <a:pPr>
            <a:lnSpc>
              <a:spcPct val="100000"/>
            </a:lnSpc>
          </a:pPr>
          <a:r>
            <a:rPr lang="en-US" b="1"/>
            <a:t>You don’t need to be an expert</a:t>
          </a:r>
          <a:r>
            <a:rPr lang="en-US"/>
            <a:t>, often it is about encouraging people to make small changes that will make a big difference.</a:t>
          </a:r>
          <a:endParaRPr lang="en-US" dirty="0"/>
        </a:p>
      </dgm:t>
    </dgm:pt>
    <dgm:pt modelId="{3C022526-50C4-4586-A461-4715F1CF7784}" type="parTrans" cxnId="{34F7A29B-36B9-40AB-AECF-5FCA264CBCB0}">
      <dgm:prSet/>
      <dgm:spPr/>
      <dgm:t>
        <a:bodyPr/>
        <a:lstStyle/>
        <a:p>
          <a:endParaRPr lang="en-US"/>
        </a:p>
      </dgm:t>
    </dgm:pt>
    <dgm:pt modelId="{A7A422D7-9F5A-4521-B484-372B5ABBCAB9}" type="sibTrans" cxnId="{34F7A29B-36B9-40AB-AECF-5FCA264CBCB0}">
      <dgm:prSet/>
      <dgm:spPr/>
      <dgm:t>
        <a:bodyPr/>
        <a:lstStyle/>
        <a:p>
          <a:endParaRPr lang="en-US"/>
        </a:p>
      </dgm:t>
    </dgm:pt>
    <dgm:pt modelId="{F8703CEB-C305-4CA0-97C1-4F3F8F446047}">
      <dgm:prSet/>
      <dgm:spPr/>
      <dgm:t>
        <a:bodyPr/>
        <a:lstStyle/>
        <a:p>
          <a:pPr>
            <a:lnSpc>
              <a:spcPct val="100000"/>
            </a:lnSpc>
          </a:pPr>
          <a:r>
            <a:rPr lang="en-US" b="1"/>
            <a:t>Many people may not have realised </a:t>
          </a:r>
          <a:r>
            <a:rPr lang="en-US"/>
            <a:t>they were underweight or that they could do something about this.</a:t>
          </a:r>
          <a:endParaRPr lang="en-US" dirty="0"/>
        </a:p>
      </dgm:t>
    </dgm:pt>
    <dgm:pt modelId="{074B7A56-48E0-46C2-A0A6-BE23CCF314E1}" type="parTrans" cxnId="{763893A2-47C8-4B13-BBD3-DFF295D77DEC}">
      <dgm:prSet/>
      <dgm:spPr/>
      <dgm:t>
        <a:bodyPr/>
        <a:lstStyle/>
        <a:p>
          <a:endParaRPr lang="en-US"/>
        </a:p>
      </dgm:t>
    </dgm:pt>
    <dgm:pt modelId="{5710F756-F226-46CB-9FC1-8C41FBD85B03}" type="sibTrans" cxnId="{763893A2-47C8-4B13-BBD3-DFF295D77DEC}">
      <dgm:prSet/>
      <dgm:spPr/>
      <dgm:t>
        <a:bodyPr/>
        <a:lstStyle/>
        <a:p>
          <a:endParaRPr lang="en-US"/>
        </a:p>
      </dgm:t>
    </dgm:pt>
    <dgm:pt modelId="{3744FE7F-EFAD-4C3E-B386-5DACA058054F}">
      <dgm:prSet/>
      <dgm:spPr/>
      <dgm:t>
        <a:bodyPr/>
        <a:lstStyle/>
        <a:p>
          <a:pPr>
            <a:lnSpc>
              <a:spcPct val="100000"/>
            </a:lnSpc>
          </a:pPr>
          <a:r>
            <a:rPr lang="en-US" b="1"/>
            <a:t>If you are worried</a:t>
          </a:r>
          <a:r>
            <a:rPr lang="en-US"/>
            <a:t>, you can encourage them to see their GP or contact the local community Dietitian. Check the red flag questions if you are concerned.</a:t>
          </a:r>
          <a:endParaRPr lang="en-US" dirty="0"/>
        </a:p>
      </dgm:t>
    </dgm:pt>
    <dgm:pt modelId="{48E89AA6-FAB3-45B8-A8F8-9B7E1018978D}" type="parTrans" cxnId="{CE368CD7-562D-4C32-B79D-B0EF977A8061}">
      <dgm:prSet/>
      <dgm:spPr/>
      <dgm:t>
        <a:bodyPr/>
        <a:lstStyle/>
        <a:p>
          <a:endParaRPr lang="en-US"/>
        </a:p>
      </dgm:t>
    </dgm:pt>
    <dgm:pt modelId="{A7927605-66FB-44F9-A9A2-C47968C0A49E}" type="sibTrans" cxnId="{CE368CD7-562D-4C32-B79D-B0EF977A8061}">
      <dgm:prSet/>
      <dgm:spPr/>
      <dgm:t>
        <a:bodyPr/>
        <a:lstStyle/>
        <a:p>
          <a:endParaRPr lang="en-US"/>
        </a:p>
      </dgm:t>
    </dgm:pt>
    <dgm:pt modelId="{BDA5072C-A230-48E6-B216-71ACA887A1D9}" type="pres">
      <dgm:prSet presAssocID="{ACDED048-C9B9-4447-9097-AA69A9367FC6}" presName="root" presStyleCnt="0">
        <dgm:presLayoutVars>
          <dgm:dir/>
          <dgm:resizeHandles val="exact"/>
        </dgm:presLayoutVars>
      </dgm:prSet>
      <dgm:spPr/>
    </dgm:pt>
    <dgm:pt modelId="{30A47039-C2B4-43FB-99AD-D272146BBB56}" type="pres">
      <dgm:prSet presAssocID="{D7286DFD-A16E-48C2-AC96-34A780970A06}" presName="compNode" presStyleCnt="0"/>
      <dgm:spPr/>
    </dgm:pt>
    <dgm:pt modelId="{3898EE94-AF0B-4BC8-B2C0-BF4D7B340174}" type="pres">
      <dgm:prSet presAssocID="{D7286DFD-A16E-48C2-AC96-34A780970A06}" presName="bgRect" presStyleLbl="bgShp" presStyleIdx="0" presStyleCnt="3" custLinFactNeighborX="-747" custLinFactNeighborY="1891"/>
      <dgm:spPr/>
    </dgm:pt>
    <dgm:pt modelId="{676D73F5-1FF6-4D3A-BE4D-9859C2C98D01}" type="pres">
      <dgm:prSet presAssocID="{D7286DFD-A16E-48C2-AC96-34A780970A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BD1D23A5-3C5F-481B-8DFB-7FA7D067C5CE}" type="pres">
      <dgm:prSet presAssocID="{D7286DFD-A16E-48C2-AC96-34A780970A06}" presName="spaceRect" presStyleCnt="0"/>
      <dgm:spPr/>
    </dgm:pt>
    <dgm:pt modelId="{1AB8F281-6E95-4D5B-A6BE-AE4F6D53FBE2}" type="pres">
      <dgm:prSet presAssocID="{D7286DFD-A16E-48C2-AC96-34A780970A06}" presName="parTx" presStyleLbl="revTx" presStyleIdx="0" presStyleCnt="3">
        <dgm:presLayoutVars>
          <dgm:chMax val="0"/>
          <dgm:chPref val="0"/>
        </dgm:presLayoutVars>
      </dgm:prSet>
      <dgm:spPr/>
    </dgm:pt>
    <dgm:pt modelId="{A7CC8E0B-1201-47AA-8E7F-69B1D91BC1A8}" type="pres">
      <dgm:prSet presAssocID="{A7A422D7-9F5A-4521-B484-372B5ABBCAB9}" presName="sibTrans" presStyleCnt="0"/>
      <dgm:spPr/>
    </dgm:pt>
    <dgm:pt modelId="{16A03051-2B7C-4EBA-98E3-4D608DFABDAD}" type="pres">
      <dgm:prSet presAssocID="{F8703CEB-C305-4CA0-97C1-4F3F8F446047}" presName="compNode" presStyleCnt="0"/>
      <dgm:spPr/>
    </dgm:pt>
    <dgm:pt modelId="{A0DAF998-A21D-4578-BE03-DC30DCA8C80C}" type="pres">
      <dgm:prSet presAssocID="{F8703CEB-C305-4CA0-97C1-4F3F8F446047}" presName="bgRect" presStyleLbl="bgShp" presStyleIdx="1" presStyleCnt="3" custLinFactNeighborX="-7765" custLinFactNeighborY="207"/>
      <dgm:spPr/>
    </dgm:pt>
    <dgm:pt modelId="{C86C9F16-7154-4533-A733-DD4777336401}" type="pres">
      <dgm:prSet presAssocID="{F8703CEB-C305-4CA0-97C1-4F3F8F4460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EC3CD8CD-C6AD-4EE8-A339-7FE9BE474B66}" type="pres">
      <dgm:prSet presAssocID="{F8703CEB-C305-4CA0-97C1-4F3F8F446047}" presName="spaceRect" presStyleCnt="0"/>
      <dgm:spPr/>
    </dgm:pt>
    <dgm:pt modelId="{649614EA-08E9-4045-9663-2AB20AE04F0F}" type="pres">
      <dgm:prSet presAssocID="{F8703CEB-C305-4CA0-97C1-4F3F8F446047}" presName="parTx" presStyleLbl="revTx" presStyleIdx="1" presStyleCnt="3">
        <dgm:presLayoutVars>
          <dgm:chMax val="0"/>
          <dgm:chPref val="0"/>
        </dgm:presLayoutVars>
      </dgm:prSet>
      <dgm:spPr/>
    </dgm:pt>
    <dgm:pt modelId="{3DB90E5E-7BC2-4186-8E0E-20ECD88EE3E1}" type="pres">
      <dgm:prSet presAssocID="{5710F756-F226-46CB-9FC1-8C41FBD85B03}" presName="sibTrans" presStyleCnt="0"/>
      <dgm:spPr/>
    </dgm:pt>
    <dgm:pt modelId="{68CA2C77-A066-4FC7-8B6D-C735180717EB}" type="pres">
      <dgm:prSet presAssocID="{3744FE7F-EFAD-4C3E-B386-5DACA058054F}" presName="compNode" presStyleCnt="0"/>
      <dgm:spPr/>
    </dgm:pt>
    <dgm:pt modelId="{83C61E92-671E-4524-8BE8-67B01C850897}" type="pres">
      <dgm:prSet presAssocID="{3744FE7F-EFAD-4C3E-B386-5DACA058054F}" presName="bgRect" presStyleLbl="bgShp" presStyleIdx="2" presStyleCnt="3"/>
      <dgm:spPr/>
    </dgm:pt>
    <dgm:pt modelId="{83D856C9-1045-4D13-B29C-CC2214211F87}" type="pres">
      <dgm:prSet presAssocID="{3744FE7F-EFAD-4C3E-B386-5DACA05805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0D32FD3A-D9EB-48FA-9B0F-6814A97EDCA7}" type="pres">
      <dgm:prSet presAssocID="{3744FE7F-EFAD-4C3E-B386-5DACA058054F}" presName="spaceRect" presStyleCnt="0"/>
      <dgm:spPr/>
    </dgm:pt>
    <dgm:pt modelId="{FFA8005C-8674-49A3-88B6-B246751B3BED}" type="pres">
      <dgm:prSet presAssocID="{3744FE7F-EFAD-4C3E-B386-5DACA058054F}" presName="parTx" presStyleLbl="revTx" presStyleIdx="2" presStyleCnt="3">
        <dgm:presLayoutVars>
          <dgm:chMax val="0"/>
          <dgm:chPref val="0"/>
        </dgm:presLayoutVars>
      </dgm:prSet>
      <dgm:spPr/>
    </dgm:pt>
  </dgm:ptLst>
  <dgm:cxnLst>
    <dgm:cxn modelId="{75181561-0435-419D-BF2F-33D95D3BF74E}" type="presOf" srcId="{F8703CEB-C305-4CA0-97C1-4F3F8F446047}" destId="{649614EA-08E9-4045-9663-2AB20AE04F0F}" srcOrd="0" destOrd="0" presId="urn:microsoft.com/office/officeart/2018/2/layout/IconVerticalSolidList"/>
    <dgm:cxn modelId="{34F7A29B-36B9-40AB-AECF-5FCA264CBCB0}" srcId="{ACDED048-C9B9-4447-9097-AA69A9367FC6}" destId="{D7286DFD-A16E-48C2-AC96-34A780970A06}" srcOrd="0" destOrd="0" parTransId="{3C022526-50C4-4586-A461-4715F1CF7784}" sibTransId="{A7A422D7-9F5A-4521-B484-372B5ABBCAB9}"/>
    <dgm:cxn modelId="{763893A2-47C8-4B13-BBD3-DFF295D77DEC}" srcId="{ACDED048-C9B9-4447-9097-AA69A9367FC6}" destId="{F8703CEB-C305-4CA0-97C1-4F3F8F446047}" srcOrd="1" destOrd="0" parTransId="{074B7A56-48E0-46C2-A0A6-BE23CCF314E1}" sibTransId="{5710F756-F226-46CB-9FC1-8C41FBD85B03}"/>
    <dgm:cxn modelId="{2137A7D2-BD1F-404C-AF76-4C162AF8C0AD}" type="presOf" srcId="{ACDED048-C9B9-4447-9097-AA69A9367FC6}" destId="{BDA5072C-A230-48E6-B216-71ACA887A1D9}" srcOrd="0" destOrd="0" presId="urn:microsoft.com/office/officeart/2018/2/layout/IconVerticalSolidList"/>
    <dgm:cxn modelId="{CE368CD7-562D-4C32-B79D-B0EF977A8061}" srcId="{ACDED048-C9B9-4447-9097-AA69A9367FC6}" destId="{3744FE7F-EFAD-4C3E-B386-5DACA058054F}" srcOrd="2" destOrd="0" parTransId="{48E89AA6-FAB3-45B8-A8F8-9B7E1018978D}" sibTransId="{A7927605-66FB-44F9-A9A2-C47968C0A49E}"/>
    <dgm:cxn modelId="{69B2C8DE-F8B9-4D79-B3F6-A8989904675C}" type="presOf" srcId="{D7286DFD-A16E-48C2-AC96-34A780970A06}" destId="{1AB8F281-6E95-4D5B-A6BE-AE4F6D53FBE2}" srcOrd="0" destOrd="0" presId="urn:microsoft.com/office/officeart/2018/2/layout/IconVerticalSolidList"/>
    <dgm:cxn modelId="{83D2B4E5-F015-425B-91C4-4B93BB552B2F}" type="presOf" srcId="{3744FE7F-EFAD-4C3E-B386-5DACA058054F}" destId="{FFA8005C-8674-49A3-88B6-B246751B3BED}" srcOrd="0" destOrd="0" presId="urn:microsoft.com/office/officeart/2018/2/layout/IconVerticalSolidList"/>
    <dgm:cxn modelId="{781AB4F1-2FDB-4997-9073-728EEE0A68F8}" type="presParOf" srcId="{BDA5072C-A230-48E6-B216-71ACA887A1D9}" destId="{30A47039-C2B4-43FB-99AD-D272146BBB56}" srcOrd="0" destOrd="0" presId="urn:microsoft.com/office/officeart/2018/2/layout/IconVerticalSolidList"/>
    <dgm:cxn modelId="{26285076-9FAA-42FD-81AA-02780E68168F}" type="presParOf" srcId="{30A47039-C2B4-43FB-99AD-D272146BBB56}" destId="{3898EE94-AF0B-4BC8-B2C0-BF4D7B340174}" srcOrd="0" destOrd="0" presId="urn:microsoft.com/office/officeart/2018/2/layout/IconVerticalSolidList"/>
    <dgm:cxn modelId="{AC345357-7FD1-47C5-A91F-817B5974821F}" type="presParOf" srcId="{30A47039-C2B4-43FB-99AD-D272146BBB56}" destId="{676D73F5-1FF6-4D3A-BE4D-9859C2C98D01}" srcOrd="1" destOrd="0" presId="urn:microsoft.com/office/officeart/2018/2/layout/IconVerticalSolidList"/>
    <dgm:cxn modelId="{64D34A69-5ED2-4389-ADE1-9C8A2740D8D3}" type="presParOf" srcId="{30A47039-C2B4-43FB-99AD-D272146BBB56}" destId="{BD1D23A5-3C5F-481B-8DFB-7FA7D067C5CE}" srcOrd="2" destOrd="0" presId="urn:microsoft.com/office/officeart/2018/2/layout/IconVerticalSolidList"/>
    <dgm:cxn modelId="{35C00763-30F7-4FBC-BEC9-6E12837DA72C}" type="presParOf" srcId="{30A47039-C2B4-43FB-99AD-D272146BBB56}" destId="{1AB8F281-6E95-4D5B-A6BE-AE4F6D53FBE2}" srcOrd="3" destOrd="0" presId="urn:microsoft.com/office/officeart/2018/2/layout/IconVerticalSolidList"/>
    <dgm:cxn modelId="{6C703B6F-8951-4309-8921-B46B7061EF0E}" type="presParOf" srcId="{BDA5072C-A230-48E6-B216-71ACA887A1D9}" destId="{A7CC8E0B-1201-47AA-8E7F-69B1D91BC1A8}" srcOrd="1" destOrd="0" presId="urn:microsoft.com/office/officeart/2018/2/layout/IconVerticalSolidList"/>
    <dgm:cxn modelId="{2108C93D-3C75-4DB2-A31F-6BAE2F44DE2C}" type="presParOf" srcId="{BDA5072C-A230-48E6-B216-71ACA887A1D9}" destId="{16A03051-2B7C-4EBA-98E3-4D608DFABDAD}" srcOrd="2" destOrd="0" presId="urn:microsoft.com/office/officeart/2018/2/layout/IconVerticalSolidList"/>
    <dgm:cxn modelId="{F56F0111-56CD-495D-B68F-0D714DF5C297}" type="presParOf" srcId="{16A03051-2B7C-4EBA-98E3-4D608DFABDAD}" destId="{A0DAF998-A21D-4578-BE03-DC30DCA8C80C}" srcOrd="0" destOrd="0" presId="urn:microsoft.com/office/officeart/2018/2/layout/IconVerticalSolidList"/>
    <dgm:cxn modelId="{E4EC442D-0AF3-4248-A494-94269457FB50}" type="presParOf" srcId="{16A03051-2B7C-4EBA-98E3-4D608DFABDAD}" destId="{C86C9F16-7154-4533-A733-DD4777336401}" srcOrd="1" destOrd="0" presId="urn:microsoft.com/office/officeart/2018/2/layout/IconVerticalSolidList"/>
    <dgm:cxn modelId="{4F5AED2C-B279-4F29-B4E0-D265D6635120}" type="presParOf" srcId="{16A03051-2B7C-4EBA-98E3-4D608DFABDAD}" destId="{EC3CD8CD-C6AD-4EE8-A339-7FE9BE474B66}" srcOrd="2" destOrd="0" presId="urn:microsoft.com/office/officeart/2018/2/layout/IconVerticalSolidList"/>
    <dgm:cxn modelId="{ADEF3093-8AB5-4BF4-9546-E6808D374869}" type="presParOf" srcId="{16A03051-2B7C-4EBA-98E3-4D608DFABDAD}" destId="{649614EA-08E9-4045-9663-2AB20AE04F0F}" srcOrd="3" destOrd="0" presId="urn:microsoft.com/office/officeart/2018/2/layout/IconVerticalSolidList"/>
    <dgm:cxn modelId="{279FB929-CCFF-4DD2-99CC-5308EEDAD5C9}" type="presParOf" srcId="{BDA5072C-A230-48E6-B216-71ACA887A1D9}" destId="{3DB90E5E-7BC2-4186-8E0E-20ECD88EE3E1}" srcOrd="3" destOrd="0" presId="urn:microsoft.com/office/officeart/2018/2/layout/IconVerticalSolidList"/>
    <dgm:cxn modelId="{B9C35132-6472-46CB-9DF1-4C437CFE6E8F}" type="presParOf" srcId="{BDA5072C-A230-48E6-B216-71ACA887A1D9}" destId="{68CA2C77-A066-4FC7-8B6D-C735180717EB}" srcOrd="4" destOrd="0" presId="urn:microsoft.com/office/officeart/2018/2/layout/IconVerticalSolidList"/>
    <dgm:cxn modelId="{0D4B1CD0-5C85-4F6E-B378-94B6DCE47580}" type="presParOf" srcId="{68CA2C77-A066-4FC7-8B6D-C735180717EB}" destId="{83C61E92-671E-4524-8BE8-67B01C850897}" srcOrd="0" destOrd="0" presId="urn:microsoft.com/office/officeart/2018/2/layout/IconVerticalSolidList"/>
    <dgm:cxn modelId="{AF4AB4F4-4C2D-48C6-A552-6DAA0F94D4AD}" type="presParOf" srcId="{68CA2C77-A066-4FC7-8B6D-C735180717EB}" destId="{83D856C9-1045-4D13-B29C-CC2214211F87}" srcOrd="1" destOrd="0" presId="urn:microsoft.com/office/officeart/2018/2/layout/IconVerticalSolidList"/>
    <dgm:cxn modelId="{8FCF409F-1BF6-41E7-853C-4A50248B4AE6}" type="presParOf" srcId="{68CA2C77-A066-4FC7-8B6D-C735180717EB}" destId="{0D32FD3A-D9EB-48FA-9B0F-6814A97EDCA7}" srcOrd="2" destOrd="0" presId="urn:microsoft.com/office/officeart/2018/2/layout/IconVerticalSolidList"/>
    <dgm:cxn modelId="{7CCB2F9E-73D7-42C1-B59F-7F2F5602FF5F}" type="presParOf" srcId="{68CA2C77-A066-4FC7-8B6D-C735180717EB}" destId="{FFA8005C-8674-49A3-88B6-B246751B3B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8EE94-AF0B-4BC8-B2C0-BF4D7B340174}">
      <dsp:nvSpPr>
        <dsp:cNvPr id="0" name=""/>
        <dsp:cNvSpPr/>
      </dsp:nvSpPr>
      <dsp:spPr>
        <a:xfrm>
          <a:off x="0" y="24841"/>
          <a:ext cx="7182644" cy="1284647"/>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6D73F5-1FF6-4D3A-BE4D-9859C2C98D01}">
      <dsp:nvSpPr>
        <dsp:cNvPr id="0" name=""/>
        <dsp:cNvSpPr/>
      </dsp:nvSpPr>
      <dsp:spPr>
        <a:xfrm>
          <a:off x="388605" y="289594"/>
          <a:ext cx="706555" cy="706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B8F281-6E95-4D5B-A6BE-AE4F6D53FBE2}">
      <dsp:nvSpPr>
        <dsp:cNvPr id="0" name=""/>
        <dsp:cNvSpPr/>
      </dsp:nvSpPr>
      <dsp:spPr>
        <a:xfrm>
          <a:off x="1483767" y="548"/>
          <a:ext cx="5698876" cy="128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58" tIns="135958" rIns="135958" bIns="135958" numCol="1" spcCol="1270" anchor="ctr" anchorCtr="0">
          <a:noAutofit/>
        </a:bodyPr>
        <a:lstStyle/>
        <a:p>
          <a:pPr marL="0" lvl="0" indent="0" algn="l" defTabSz="800100">
            <a:lnSpc>
              <a:spcPct val="100000"/>
            </a:lnSpc>
            <a:spcBef>
              <a:spcPct val="0"/>
            </a:spcBef>
            <a:spcAft>
              <a:spcPct val="35000"/>
            </a:spcAft>
            <a:buNone/>
          </a:pPr>
          <a:r>
            <a:rPr lang="en-US" sz="1800" b="1" kern="1200"/>
            <a:t>You don’t need to be an expert</a:t>
          </a:r>
          <a:r>
            <a:rPr lang="en-US" sz="1800" kern="1200"/>
            <a:t>, often it is about encouraging people to make small changes that will make a big difference.</a:t>
          </a:r>
          <a:endParaRPr lang="en-US" sz="1800" kern="1200" dirty="0"/>
        </a:p>
      </dsp:txBody>
      <dsp:txXfrm>
        <a:off x="1483767" y="548"/>
        <a:ext cx="5698876" cy="1284647"/>
      </dsp:txXfrm>
    </dsp:sp>
    <dsp:sp modelId="{A0DAF998-A21D-4578-BE03-DC30DCA8C80C}">
      <dsp:nvSpPr>
        <dsp:cNvPr id="0" name=""/>
        <dsp:cNvSpPr/>
      </dsp:nvSpPr>
      <dsp:spPr>
        <a:xfrm>
          <a:off x="0" y="1609017"/>
          <a:ext cx="7182644" cy="1284647"/>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86C9F16-7154-4533-A733-DD4777336401}">
      <dsp:nvSpPr>
        <dsp:cNvPr id="0" name=""/>
        <dsp:cNvSpPr/>
      </dsp:nvSpPr>
      <dsp:spPr>
        <a:xfrm>
          <a:off x="388605" y="1895403"/>
          <a:ext cx="706555" cy="706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9614EA-08E9-4045-9663-2AB20AE04F0F}">
      <dsp:nvSpPr>
        <dsp:cNvPr id="0" name=""/>
        <dsp:cNvSpPr/>
      </dsp:nvSpPr>
      <dsp:spPr>
        <a:xfrm>
          <a:off x="1483767" y="1606357"/>
          <a:ext cx="5698876" cy="128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58" tIns="135958" rIns="135958" bIns="135958" numCol="1" spcCol="1270" anchor="ctr" anchorCtr="0">
          <a:noAutofit/>
        </a:bodyPr>
        <a:lstStyle/>
        <a:p>
          <a:pPr marL="0" lvl="0" indent="0" algn="l" defTabSz="800100">
            <a:lnSpc>
              <a:spcPct val="100000"/>
            </a:lnSpc>
            <a:spcBef>
              <a:spcPct val="0"/>
            </a:spcBef>
            <a:spcAft>
              <a:spcPct val="35000"/>
            </a:spcAft>
            <a:buNone/>
          </a:pPr>
          <a:r>
            <a:rPr lang="en-US" sz="1800" b="1" kern="1200"/>
            <a:t>Many people may not have realised </a:t>
          </a:r>
          <a:r>
            <a:rPr lang="en-US" sz="1800" kern="1200"/>
            <a:t>they were underweight or that they could do something about this.</a:t>
          </a:r>
          <a:endParaRPr lang="en-US" sz="1800" kern="1200" dirty="0"/>
        </a:p>
      </dsp:txBody>
      <dsp:txXfrm>
        <a:off x="1483767" y="1606357"/>
        <a:ext cx="5698876" cy="1284647"/>
      </dsp:txXfrm>
    </dsp:sp>
    <dsp:sp modelId="{83C61E92-671E-4524-8BE8-67B01C850897}">
      <dsp:nvSpPr>
        <dsp:cNvPr id="0" name=""/>
        <dsp:cNvSpPr/>
      </dsp:nvSpPr>
      <dsp:spPr>
        <a:xfrm>
          <a:off x="0" y="3212166"/>
          <a:ext cx="7182644" cy="1284647"/>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D856C9-1045-4D13-B29C-CC2214211F87}">
      <dsp:nvSpPr>
        <dsp:cNvPr id="0" name=""/>
        <dsp:cNvSpPr/>
      </dsp:nvSpPr>
      <dsp:spPr>
        <a:xfrm>
          <a:off x="388605" y="3501212"/>
          <a:ext cx="706555" cy="706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A8005C-8674-49A3-88B6-B246751B3BED}">
      <dsp:nvSpPr>
        <dsp:cNvPr id="0" name=""/>
        <dsp:cNvSpPr/>
      </dsp:nvSpPr>
      <dsp:spPr>
        <a:xfrm>
          <a:off x="1483767" y="3212166"/>
          <a:ext cx="5698876" cy="128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58" tIns="135958" rIns="135958" bIns="135958" numCol="1" spcCol="1270" anchor="ctr" anchorCtr="0">
          <a:noAutofit/>
        </a:bodyPr>
        <a:lstStyle/>
        <a:p>
          <a:pPr marL="0" lvl="0" indent="0" algn="l" defTabSz="800100">
            <a:lnSpc>
              <a:spcPct val="100000"/>
            </a:lnSpc>
            <a:spcBef>
              <a:spcPct val="0"/>
            </a:spcBef>
            <a:spcAft>
              <a:spcPct val="35000"/>
            </a:spcAft>
            <a:buNone/>
          </a:pPr>
          <a:r>
            <a:rPr lang="en-US" sz="1800" b="1" kern="1200"/>
            <a:t>If you are worried</a:t>
          </a:r>
          <a:r>
            <a:rPr lang="en-US" sz="1800" kern="1200"/>
            <a:t>, you can encourage them to see their GP or contact the local community Dietitian. Check the red flag questions if you are concerned.</a:t>
          </a:r>
          <a:endParaRPr lang="en-US" sz="1800" kern="1200" dirty="0"/>
        </a:p>
      </dsp:txBody>
      <dsp:txXfrm>
        <a:off x="1483767" y="3212166"/>
        <a:ext cx="5698876" cy="12846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83CD8-3885-4344-9547-7C1E8C4914F5}" type="datetimeFigureOut">
              <a:rPr lang="en-GB" smtClean="0"/>
              <a:t>18/01/2021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training and how long it will be, with some interactive elements for them to get involved with and contribute ideas to.</a:t>
            </a:r>
          </a:p>
          <a:p>
            <a:r>
              <a:rPr lang="en-GB" dirty="0"/>
              <a:t>READ the bullet points.</a:t>
            </a:r>
          </a:p>
        </p:txBody>
      </p:sp>
      <p:sp>
        <p:nvSpPr>
          <p:cNvPr id="4" name="Slide Number Placeholder 3"/>
          <p:cNvSpPr>
            <a:spLocks noGrp="1"/>
          </p:cNvSpPr>
          <p:nvPr>
            <p:ph type="sldNum" sz="quarter" idx="5"/>
          </p:nvPr>
        </p:nvSpPr>
        <p:spPr/>
        <p:txBody>
          <a:bodyPr/>
          <a:lstStyle/>
          <a:p>
            <a:fld id="{75DD720E-D3F1-43F9-8B46-9519D956ABC1}" type="slidenum">
              <a:rPr lang="en-GB" smtClean="0"/>
              <a:t>1</a:t>
            </a:fld>
            <a:endParaRPr lang="en-GB"/>
          </a:p>
        </p:txBody>
      </p:sp>
    </p:spTree>
    <p:extLst>
      <p:ext uri="{BB962C8B-B14F-4D97-AF65-F5344CB8AC3E}">
        <p14:creationId xmlns:p14="http://schemas.microsoft.com/office/powerpoint/2010/main" val="86429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ways to check – verbal or visual or BOTH.</a:t>
            </a:r>
          </a:p>
          <a:p>
            <a:r>
              <a:rPr lang="en-GB" dirty="0"/>
              <a:t>READ the writing on the picture and EMPHASISE that it can be simple things that indicate there is a concern.</a:t>
            </a:r>
          </a:p>
        </p:txBody>
      </p:sp>
      <p:sp>
        <p:nvSpPr>
          <p:cNvPr id="4" name="Slide Number Placeholder 3"/>
          <p:cNvSpPr>
            <a:spLocks noGrp="1"/>
          </p:cNvSpPr>
          <p:nvPr>
            <p:ph type="sldNum" sz="quarter" idx="10"/>
          </p:nvPr>
        </p:nvSpPr>
        <p:spPr/>
        <p:txBody>
          <a:bodyPr/>
          <a:lstStyle/>
          <a:p>
            <a:fld id="{75DD720E-D3F1-43F9-8B46-9519D956ABC1}" type="slidenum">
              <a:rPr lang="en-GB" smtClean="0"/>
              <a:t>10</a:t>
            </a:fld>
            <a:endParaRPr lang="en-GB"/>
          </a:p>
        </p:txBody>
      </p:sp>
    </p:spTree>
    <p:extLst>
      <p:ext uri="{BB962C8B-B14F-4D97-AF65-F5344CB8AC3E}">
        <p14:creationId xmlns:p14="http://schemas.microsoft.com/office/powerpoint/2010/main" val="1165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that a reduced sense of thirst due to age or a condition, may mean that prompts to drink are needed.</a:t>
            </a:r>
          </a:p>
          <a:p>
            <a:r>
              <a:rPr lang="en-GB" dirty="0"/>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fld id="{75DD720E-D3F1-43F9-8B46-9519D956ABC1}" type="slidenum">
              <a:rPr lang="en-GB" smtClean="0"/>
              <a:t>11</a:t>
            </a:fld>
            <a:endParaRPr lang="en-GB"/>
          </a:p>
        </p:txBody>
      </p:sp>
    </p:spTree>
    <p:extLst>
      <p:ext uri="{BB962C8B-B14F-4D97-AF65-F5344CB8AC3E}">
        <p14:creationId xmlns:p14="http://schemas.microsoft.com/office/powerpoint/2010/main" val="128659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the number of drinks needed in a day and how dehydration can lead to hospital admissions – this can be referred back to the costs mentioned in SLIDES 6 &amp; 7.</a:t>
            </a:r>
          </a:p>
        </p:txBody>
      </p:sp>
      <p:sp>
        <p:nvSpPr>
          <p:cNvPr id="4" name="Slide Number Placeholder 3"/>
          <p:cNvSpPr>
            <a:spLocks noGrp="1"/>
          </p:cNvSpPr>
          <p:nvPr>
            <p:ph type="sldNum" sz="quarter" idx="5"/>
          </p:nvPr>
        </p:nvSpPr>
        <p:spPr/>
        <p:txBody>
          <a:bodyPr/>
          <a:lstStyle/>
          <a:p>
            <a:fld id="{75DD720E-D3F1-43F9-8B46-9519D956ABC1}" type="slidenum">
              <a:rPr lang="en-GB" smtClean="0"/>
              <a:t>12</a:t>
            </a:fld>
            <a:endParaRPr lang="en-GB"/>
          </a:p>
        </p:txBody>
      </p:sp>
    </p:spTree>
    <p:extLst>
      <p:ext uri="{BB962C8B-B14F-4D97-AF65-F5344CB8AC3E}">
        <p14:creationId xmlns:p14="http://schemas.microsoft.com/office/powerpoint/2010/main" val="3235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EMPHASISE greater independence, which most older people want to keep for as long as they can.</a:t>
            </a:r>
          </a:p>
          <a:p>
            <a:r>
              <a:rPr lang="en-GB" dirty="0"/>
              <a:t>NOTE – the reductions are all things that have a cost to health services as well as the older people themselves.</a:t>
            </a:r>
          </a:p>
          <a:p>
            <a:r>
              <a:rPr lang="en-GB" dirty="0"/>
              <a:t>Animations can be removed if they are distracting</a:t>
            </a:r>
          </a:p>
          <a:p>
            <a:endParaRPr lang="en-GB" dirty="0"/>
          </a:p>
        </p:txBody>
      </p:sp>
      <p:sp>
        <p:nvSpPr>
          <p:cNvPr id="4" name="Slide Number Placeholder 3"/>
          <p:cNvSpPr>
            <a:spLocks noGrp="1"/>
          </p:cNvSpPr>
          <p:nvPr>
            <p:ph type="sldNum" sz="quarter" idx="5"/>
          </p:nvPr>
        </p:nvSpPr>
        <p:spPr/>
        <p:txBody>
          <a:bodyPr/>
          <a:lstStyle/>
          <a:p>
            <a:fld id="{75DD720E-D3F1-43F9-8B46-9519D956ABC1}" type="slidenum">
              <a:rPr lang="en-GB" smtClean="0"/>
              <a:t>13</a:t>
            </a:fld>
            <a:endParaRPr lang="en-GB"/>
          </a:p>
        </p:txBody>
      </p:sp>
    </p:spTree>
    <p:extLst>
      <p:ext uri="{BB962C8B-B14F-4D97-AF65-F5344CB8AC3E}">
        <p14:creationId xmlns:p14="http://schemas.microsoft.com/office/powerpoint/2010/main" val="67542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READ the slide – use the animation to remind people to consider a FOOD FIRST approach before referring to a GP (last statement in red).</a:t>
            </a:r>
          </a:p>
          <a:p>
            <a:r>
              <a:rPr lang="en-GB" b="1" dirty="0"/>
              <a:t>Discussion points:</a:t>
            </a:r>
          </a:p>
          <a:p>
            <a:r>
              <a:rPr lang="en-GB" b="0" dirty="0"/>
              <a:t>WHY might a person display these symptoms? </a:t>
            </a:r>
          </a:p>
          <a:p>
            <a:r>
              <a:rPr lang="en-GB" b="0" dirty="0"/>
              <a:t>What are some of the UNDERLYING CAUSES?</a:t>
            </a:r>
          </a:p>
          <a:p>
            <a:r>
              <a:rPr lang="en-GB" b="0" dirty="0"/>
              <a:t>How LIKELY are you to notice any of these symptoms?</a:t>
            </a:r>
          </a:p>
          <a:p>
            <a:r>
              <a:rPr lang="en-GB" b="0" dirty="0"/>
              <a:t>What would you DO if you noticed any of these symptoms?</a:t>
            </a:r>
          </a:p>
        </p:txBody>
      </p:sp>
      <p:sp>
        <p:nvSpPr>
          <p:cNvPr id="4" name="Slide Number Placeholder 3"/>
          <p:cNvSpPr>
            <a:spLocks noGrp="1"/>
          </p:cNvSpPr>
          <p:nvPr>
            <p:ph type="sldNum" sz="quarter" idx="5"/>
          </p:nvPr>
        </p:nvSpPr>
        <p:spPr/>
        <p:txBody>
          <a:bodyPr/>
          <a:lstStyle/>
          <a:p>
            <a:fld id="{75DD720E-D3F1-43F9-8B46-9519D956ABC1}" type="slidenum">
              <a:rPr lang="en-GB" smtClean="0"/>
              <a:t>14</a:t>
            </a:fld>
            <a:endParaRPr lang="en-GB"/>
          </a:p>
        </p:txBody>
      </p:sp>
    </p:spTree>
    <p:extLst>
      <p:ext uri="{BB962C8B-B14F-4D97-AF65-F5344CB8AC3E}">
        <p14:creationId xmlns:p14="http://schemas.microsoft.com/office/powerpoint/2010/main" val="424573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sz="1200" dirty="0"/>
              <a:t>OPTIONAL SLIDE</a:t>
            </a:r>
          </a:p>
          <a:p>
            <a:pPr>
              <a:buFont typeface="Arial" panose="020B0604020202020204" pitchFamily="34" charset="0"/>
              <a:buNone/>
            </a:pPr>
            <a:r>
              <a:rPr lang="en-GB" sz="1200" dirty="0"/>
              <a:t>Depending on the group being trained, use one of the 3 optional stories or miss this slide out of the presentation.</a:t>
            </a:r>
          </a:p>
          <a:p>
            <a:pPr>
              <a:buFont typeface="Arial" panose="020B0604020202020204" pitchFamily="34" charset="0"/>
              <a:buChar char="•"/>
            </a:pPr>
            <a:r>
              <a:rPr lang="en-GB" sz="1200" dirty="0"/>
              <a:t>Emily’s story – see notes</a:t>
            </a:r>
          </a:p>
          <a:p>
            <a:pPr>
              <a:buFont typeface="Arial" panose="020B0604020202020204" pitchFamily="34" charset="0"/>
              <a:buChar char="•"/>
            </a:pPr>
            <a:r>
              <a:rPr lang="en-GB" sz="1200" dirty="0"/>
              <a:t>Hidden Hunger:</a:t>
            </a:r>
          </a:p>
          <a:p>
            <a:pPr>
              <a:buFont typeface="Arial" panose="020B0604020202020204" pitchFamily="34" charset="0"/>
              <a:buChar char="•"/>
            </a:pPr>
            <a:r>
              <a:rPr lang="en-GB" sz="1200" dirty="0"/>
              <a:t>In pairs or groups spend 2 minutes reading he story</a:t>
            </a:r>
          </a:p>
          <a:p>
            <a:pPr>
              <a:buFont typeface="Arial" panose="020B0604020202020204" pitchFamily="34" charset="0"/>
              <a:buChar char="•"/>
            </a:pPr>
            <a:r>
              <a:rPr lang="en-GB" sz="1200" dirty="0"/>
              <a:t>Read out to the rest of the group &amp; discuss</a:t>
            </a:r>
          </a:p>
          <a:p>
            <a:pPr marL="342900" lvl="0" indent="-342900">
              <a:lnSpc>
                <a:spcPct val="107000"/>
              </a:lnSpc>
              <a:spcAft>
                <a:spcPts val="0"/>
              </a:spcAft>
              <a:buFont typeface="Symbol" panose="05050102010706020507" pitchFamily="18" charset="2"/>
              <a:buChar char=""/>
            </a:pPr>
            <a:r>
              <a:rPr lang="en-GB"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what are the barriers to the people in those scenarios?</a:t>
            </a:r>
          </a:p>
          <a:p>
            <a:pPr marL="342900" lvl="0" indent="-342900">
              <a:lnSpc>
                <a:spcPct val="107000"/>
              </a:lnSpc>
              <a:spcAft>
                <a:spcPts val="0"/>
              </a:spcAft>
              <a:buFont typeface="Symbol" panose="05050102010706020507" pitchFamily="18" charset="2"/>
              <a:buChar char=""/>
            </a:pPr>
            <a:r>
              <a:rPr lang="en-GB"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what could you suggest / do to support those individuals?</a:t>
            </a:r>
          </a:p>
          <a:p>
            <a:pPr marL="342900" lvl="0" indent="-342900">
              <a:lnSpc>
                <a:spcPct val="107000"/>
              </a:lnSpc>
              <a:spcAft>
                <a:spcPts val="0"/>
              </a:spcAft>
              <a:buFont typeface="Symbol" panose="05050102010706020507" pitchFamily="18" charset="2"/>
              <a:buChar char=""/>
            </a:pPr>
            <a:r>
              <a:rPr lang="en-GB"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what services would be available locally to signpost to?</a:t>
            </a:r>
            <a:endParaRPr lang="en-GB"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GB" dirty="0"/>
              <a:t>Grandad’s story – watch the short 4 minute clip and discuss how things can go wrong and how to find solutions for these.</a:t>
            </a:r>
          </a:p>
        </p:txBody>
      </p:sp>
      <p:sp>
        <p:nvSpPr>
          <p:cNvPr id="4" name="Slide Number Placeholder 3"/>
          <p:cNvSpPr>
            <a:spLocks noGrp="1"/>
          </p:cNvSpPr>
          <p:nvPr>
            <p:ph type="sldNum" sz="quarter" idx="5"/>
          </p:nvPr>
        </p:nvSpPr>
        <p:spPr/>
        <p:txBody>
          <a:bodyPr/>
          <a:lstStyle/>
          <a:p>
            <a:fld id="{75DD720E-D3F1-43F9-8B46-9519D956ABC1}" type="slidenum">
              <a:rPr lang="en-GB" smtClean="0"/>
              <a:t>15</a:t>
            </a:fld>
            <a:endParaRPr lang="en-GB"/>
          </a:p>
        </p:txBody>
      </p:sp>
    </p:spTree>
    <p:extLst>
      <p:ext uri="{BB962C8B-B14F-4D97-AF65-F5344CB8AC3E}">
        <p14:creationId xmlns:p14="http://schemas.microsoft.com/office/powerpoint/2010/main" val="1556086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a:t>
            </a:r>
          </a:p>
          <a:p>
            <a:r>
              <a:rPr lang="en-GB" dirty="0"/>
              <a:t>An independent evaluation by the University of Manchester has shown that 80.6% of those at risk of malnutrition have had a positive outcome (compared to an initial CBA assumption of 30%)</a:t>
            </a:r>
          </a:p>
          <a:p>
            <a:r>
              <a:rPr lang="en-GB" dirty="0"/>
              <a:t>Frailty levels of the participants are a significant factor in how they respond to the intervention (correlation between level of frailty and likelihood of positive impact) </a:t>
            </a:r>
          </a:p>
          <a:p>
            <a:r>
              <a:rPr lang="en-GB" dirty="0"/>
              <a:t>This strengthens the evidence base around the importance of early intervention</a:t>
            </a:r>
          </a:p>
          <a:p>
            <a:r>
              <a:rPr lang="en-GB" dirty="0"/>
              <a:t>A  reduction in malnutrition can stop and even reverse a person’s frailty </a:t>
            </a:r>
          </a:p>
          <a:p>
            <a:r>
              <a:rPr lang="en-GB" dirty="0"/>
              <a:t>Full report link is at the bottom of the slide.</a:t>
            </a:r>
          </a:p>
          <a:p>
            <a:r>
              <a:rPr lang="en-GB" dirty="0"/>
              <a:t>READ the slide &amp; EMPHASISE the 3 points.</a:t>
            </a:r>
          </a:p>
        </p:txBody>
      </p:sp>
      <p:sp>
        <p:nvSpPr>
          <p:cNvPr id="4" name="Slide Number Placeholder 3"/>
          <p:cNvSpPr>
            <a:spLocks noGrp="1"/>
          </p:cNvSpPr>
          <p:nvPr>
            <p:ph type="sldNum" sz="quarter" idx="5"/>
          </p:nvPr>
        </p:nvSpPr>
        <p:spPr/>
        <p:txBody>
          <a:bodyPr/>
          <a:lstStyle/>
          <a:p>
            <a:fld id="{75DD720E-D3F1-43F9-8B46-9519D956ABC1}" type="slidenum">
              <a:rPr lang="en-GB" smtClean="0"/>
              <a:t>16</a:t>
            </a:fld>
            <a:endParaRPr lang="en-GB"/>
          </a:p>
        </p:txBody>
      </p:sp>
    </p:spTree>
    <p:extLst>
      <p:ext uri="{BB962C8B-B14F-4D97-AF65-F5344CB8AC3E}">
        <p14:creationId xmlns:p14="http://schemas.microsoft.com/office/powerpoint/2010/main" val="337067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PAPERWEIGHT ARMBAND but demonstrate how to use it in slide 22</a:t>
            </a:r>
          </a:p>
        </p:txBody>
      </p:sp>
      <p:sp>
        <p:nvSpPr>
          <p:cNvPr id="4" name="Slide Number Placeholder 3"/>
          <p:cNvSpPr>
            <a:spLocks noGrp="1"/>
          </p:cNvSpPr>
          <p:nvPr>
            <p:ph type="sldNum" sz="quarter" idx="5"/>
          </p:nvPr>
        </p:nvSpPr>
        <p:spPr/>
        <p:txBody>
          <a:bodyPr/>
          <a:lstStyle/>
          <a:p>
            <a:fld id="{75DD720E-D3F1-43F9-8B46-9519D956ABC1}" type="slidenum">
              <a:rPr lang="en-GB" smtClean="0"/>
              <a:t>17</a:t>
            </a:fld>
            <a:endParaRPr lang="en-GB"/>
          </a:p>
        </p:txBody>
      </p:sp>
    </p:spTree>
    <p:extLst>
      <p:ext uri="{BB962C8B-B14F-4D97-AF65-F5344CB8AC3E}">
        <p14:creationId xmlns:p14="http://schemas.microsoft.com/office/powerpoint/2010/main" val="3458309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p:txBody>
      </p:sp>
      <p:sp>
        <p:nvSpPr>
          <p:cNvPr id="4" name="Slide Number Placeholder 3"/>
          <p:cNvSpPr>
            <a:spLocks noGrp="1"/>
          </p:cNvSpPr>
          <p:nvPr>
            <p:ph type="sldNum" sz="quarter" idx="5"/>
          </p:nvPr>
        </p:nvSpPr>
        <p:spPr/>
        <p:txBody>
          <a:bodyPr/>
          <a:lstStyle/>
          <a:p>
            <a:fld id="{75DD720E-D3F1-43F9-8B46-9519D956ABC1}" type="slidenum">
              <a:rPr lang="en-GB" smtClean="0"/>
              <a:t>18</a:t>
            </a:fld>
            <a:endParaRPr lang="en-GB"/>
          </a:p>
        </p:txBody>
      </p:sp>
    </p:spTree>
    <p:extLst>
      <p:ext uri="{BB962C8B-B14F-4D97-AF65-F5344CB8AC3E}">
        <p14:creationId xmlns:p14="http://schemas.microsoft.com/office/powerpoint/2010/main" val="2899673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and discuss.</a:t>
            </a:r>
          </a:p>
        </p:txBody>
      </p:sp>
      <p:sp>
        <p:nvSpPr>
          <p:cNvPr id="4" name="Slide Number Placeholder 3"/>
          <p:cNvSpPr>
            <a:spLocks noGrp="1"/>
          </p:cNvSpPr>
          <p:nvPr>
            <p:ph type="sldNum" sz="quarter" idx="5"/>
          </p:nvPr>
        </p:nvSpPr>
        <p:spPr/>
        <p:txBody>
          <a:bodyPr/>
          <a:lstStyle/>
          <a:p>
            <a:fld id="{75DD720E-D3F1-43F9-8B46-9519D956ABC1}" type="slidenum">
              <a:rPr lang="en-GB" smtClean="0"/>
              <a:t>19</a:t>
            </a:fld>
            <a:endParaRPr lang="en-GB"/>
          </a:p>
        </p:txBody>
      </p:sp>
    </p:spTree>
    <p:extLst>
      <p:ext uri="{BB962C8B-B14F-4D97-AF65-F5344CB8AC3E}">
        <p14:creationId xmlns:p14="http://schemas.microsoft.com/office/powerpoint/2010/main" val="19647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Maslow’s triangle highlights the most basic of needs being food, water, warmth &amp; rest.  Without these no-one can thrive but it is more important the older you get.</a:t>
            </a:r>
          </a:p>
          <a:p>
            <a:r>
              <a:rPr lang="en-GB" dirty="0"/>
              <a:t>Eating &amp; drinking is fundamental for an older person’s OVERALL health and well-being.</a:t>
            </a:r>
          </a:p>
          <a:p>
            <a:r>
              <a:rPr lang="en-GB" dirty="0"/>
              <a:t>READ the bullet points.</a:t>
            </a:r>
          </a:p>
          <a:p>
            <a:r>
              <a:rPr lang="en-GB" dirty="0"/>
              <a:t>HIGHLIGHT eating &amp; drinking as one of the TOP 4 PRIORITIES by GM Ageing / GM Food Cell.</a:t>
            </a:r>
          </a:p>
        </p:txBody>
      </p:sp>
      <p:sp>
        <p:nvSpPr>
          <p:cNvPr id="4" name="Slide Number Placeholder 3"/>
          <p:cNvSpPr>
            <a:spLocks noGrp="1"/>
          </p:cNvSpPr>
          <p:nvPr>
            <p:ph type="sldNum" sz="quarter" idx="5"/>
          </p:nvPr>
        </p:nvSpPr>
        <p:spPr/>
        <p:txBody>
          <a:bodyPr/>
          <a:lstStyle/>
          <a:p>
            <a:fld id="{75DD720E-D3F1-43F9-8B46-9519D956ABC1}" type="slidenum">
              <a:rPr lang="en-GB" smtClean="0"/>
              <a:t>2</a:t>
            </a:fld>
            <a:endParaRPr lang="en-GB"/>
          </a:p>
        </p:txBody>
      </p:sp>
    </p:spTree>
    <p:extLst>
      <p:ext uri="{BB962C8B-B14F-4D97-AF65-F5344CB8AC3E}">
        <p14:creationId xmlns:p14="http://schemas.microsoft.com/office/powerpoint/2010/main" val="3895309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the questions BUT ensure that they use them in a way that will benefit the older person, so a chat covering weight, appetite and any changes they may have noticed or be experiencing is probably the better way to approach this.</a:t>
            </a:r>
          </a:p>
          <a:p>
            <a:r>
              <a:rPr lang="en-GB" dirty="0"/>
              <a:t>SHOW the Eat, Drink, Live Well booklet as the main resource, if you are concerned about an older person’s eating &amp; drinking.</a:t>
            </a:r>
          </a:p>
        </p:txBody>
      </p:sp>
      <p:sp>
        <p:nvSpPr>
          <p:cNvPr id="4" name="Slide Number Placeholder 3"/>
          <p:cNvSpPr>
            <a:spLocks noGrp="1"/>
          </p:cNvSpPr>
          <p:nvPr>
            <p:ph type="sldNum" sz="quarter" idx="5"/>
          </p:nvPr>
        </p:nvSpPr>
        <p:spPr/>
        <p:txBody>
          <a:bodyPr/>
          <a:lstStyle/>
          <a:p>
            <a:fld id="{75DD720E-D3F1-43F9-8B46-9519D956ABC1}" type="slidenum">
              <a:rPr lang="en-GB" smtClean="0"/>
              <a:t>20</a:t>
            </a:fld>
            <a:endParaRPr lang="en-GB"/>
          </a:p>
        </p:txBody>
      </p:sp>
    </p:spTree>
    <p:extLst>
      <p:ext uri="{BB962C8B-B14F-4D97-AF65-F5344CB8AC3E}">
        <p14:creationId xmlns:p14="http://schemas.microsoft.com/office/powerpoint/2010/main" val="3377487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a:t>
            </a:r>
          </a:p>
          <a:p>
            <a:r>
              <a:rPr lang="en-GB" dirty="0"/>
              <a:t>The RED FLAG questions are used to check if the older person’s weight loss, swallowing issues, stomach pain or change in their bowels, have an underlying cause, which will REQUIRE a referral to a GP or Dentist.</a:t>
            </a:r>
          </a:p>
          <a:p>
            <a:r>
              <a:rPr lang="en-GB" dirty="0"/>
              <a:t>If your mouth or teeth are sore, this can prevent an older person from eating, drinking, taking medication and breathing properly.</a:t>
            </a:r>
          </a:p>
        </p:txBody>
      </p:sp>
      <p:sp>
        <p:nvSpPr>
          <p:cNvPr id="4" name="Slide Number Placeholder 3"/>
          <p:cNvSpPr>
            <a:spLocks noGrp="1"/>
          </p:cNvSpPr>
          <p:nvPr>
            <p:ph type="sldNum" sz="quarter" idx="5"/>
          </p:nvPr>
        </p:nvSpPr>
        <p:spPr/>
        <p:txBody>
          <a:bodyPr/>
          <a:lstStyle/>
          <a:p>
            <a:fld id="{75DD720E-D3F1-43F9-8B46-9519D956ABC1}" type="slidenum">
              <a:rPr lang="en-GB" smtClean="0"/>
              <a:t>21</a:t>
            </a:fld>
            <a:endParaRPr lang="en-GB"/>
          </a:p>
        </p:txBody>
      </p:sp>
    </p:spTree>
    <p:extLst>
      <p:ext uri="{BB962C8B-B14F-4D97-AF65-F5344CB8AC3E}">
        <p14:creationId xmlns:p14="http://schemas.microsoft.com/office/powerpoint/2010/main" val="2632412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 the PWAB on self or each other.</a:t>
            </a:r>
          </a:p>
          <a:p>
            <a:r>
              <a:rPr lang="en-GB" dirty="0"/>
              <a:t>READ the slide.</a:t>
            </a:r>
          </a:p>
          <a:p>
            <a:r>
              <a:rPr lang="en-GB" dirty="0"/>
              <a:t>DISCUSS – do they think the older people they are in contact with, will be willing to use the PWAB, if not use the VERBAL or VISUAL cues mentioned in SLIDE 10.</a:t>
            </a:r>
          </a:p>
        </p:txBody>
      </p:sp>
      <p:sp>
        <p:nvSpPr>
          <p:cNvPr id="4" name="Slide Number Placeholder 3"/>
          <p:cNvSpPr>
            <a:spLocks noGrp="1"/>
          </p:cNvSpPr>
          <p:nvPr>
            <p:ph type="sldNum" sz="quarter" idx="5"/>
          </p:nvPr>
        </p:nvSpPr>
        <p:spPr/>
        <p:txBody>
          <a:bodyPr/>
          <a:lstStyle/>
          <a:p>
            <a:fld id="{75DD720E-D3F1-43F9-8B46-9519D956ABC1}" type="slidenum">
              <a:rPr lang="en-GB" smtClean="0"/>
              <a:t>22</a:t>
            </a:fld>
            <a:endParaRPr lang="en-GB"/>
          </a:p>
        </p:txBody>
      </p:sp>
    </p:spTree>
    <p:extLst>
      <p:ext uri="{BB962C8B-B14F-4D97-AF65-F5344CB8AC3E}">
        <p14:creationId xmlns:p14="http://schemas.microsoft.com/office/powerpoint/2010/main" val="284198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E,D,LW Booklet and highlight a couple of sections that may be pertinent to the group.</a:t>
            </a:r>
          </a:p>
          <a:p>
            <a:r>
              <a:rPr lang="en-GB" dirty="0"/>
              <a:t>EXPLAIN about the additional resources: see SLIDE 33.</a:t>
            </a:r>
          </a:p>
        </p:txBody>
      </p:sp>
      <p:sp>
        <p:nvSpPr>
          <p:cNvPr id="4" name="Slide Number Placeholder 3"/>
          <p:cNvSpPr>
            <a:spLocks noGrp="1"/>
          </p:cNvSpPr>
          <p:nvPr>
            <p:ph type="sldNum" sz="quarter" idx="5"/>
          </p:nvPr>
        </p:nvSpPr>
        <p:spPr/>
        <p:txBody>
          <a:bodyPr/>
          <a:lstStyle/>
          <a:p>
            <a:fld id="{75DD720E-D3F1-43F9-8B46-9519D956ABC1}" type="slidenum">
              <a:rPr lang="en-GB" smtClean="0"/>
              <a:t>23</a:t>
            </a:fld>
            <a:endParaRPr lang="en-GB"/>
          </a:p>
        </p:txBody>
      </p:sp>
    </p:spTree>
    <p:extLst>
      <p:ext uri="{BB962C8B-B14F-4D97-AF65-F5344CB8AC3E}">
        <p14:creationId xmlns:p14="http://schemas.microsoft.com/office/powerpoint/2010/main" val="485898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a:p>
            <a:pPr marL="171450" indent="-171450">
              <a:buFont typeface="Wingdings" panose="05000000000000000000" pitchFamily="2" charset="2"/>
              <a:buChar char="Ø"/>
            </a:pPr>
            <a:r>
              <a:rPr lang="en-US" dirty="0"/>
              <a:t>Eat little and often – some people may be over faced by a big meal so they should try having smaller portion sizes, if they do this, they will need to have snacks between their meals. 6 small meals or snacks are as good as 3 big meals. Page 7 of the booklet has some ideas.</a:t>
            </a:r>
          </a:p>
          <a:p>
            <a:pPr marL="171450" indent="-171450">
              <a:buFont typeface="Wingdings" panose="05000000000000000000" pitchFamily="2" charset="2"/>
              <a:buChar char="Ø"/>
            </a:pPr>
            <a:r>
              <a:rPr lang="en-US" dirty="0"/>
              <a:t>Add cream, butter, cheese and milk powder to meals and snacks. This helps to increase energy without increasing portion size. Page 8 has some ideas for this.</a:t>
            </a:r>
          </a:p>
          <a:p>
            <a:pPr marL="171450" indent="-171450">
              <a:buFont typeface="Wingdings" panose="05000000000000000000" pitchFamily="2" charset="2"/>
              <a:buChar char="Ø"/>
            </a:pPr>
            <a:r>
              <a:rPr lang="en-GB" dirty="0"/>
              <a:t>Adding skimmed milk powder to food and drinks can be a very easy way to get extra calories and nutrients. There is a recipe for fortified milk on page 11. This doesn’t make it any thicker and should not change the taste. </a:t>
            </a:r>
          </a:p>
          <a:p>
            <a:pPr marL="171450" indent="-171450">
              <a:buFont typeface="Wingdings" panose="05000000000000000000" pitchFamily="2" charset="2"/>
              <a:buChar char="Ø"/>
            </a:pPr>
            <a:r>
              <a:rPr lang="en-GB" dirty="0"/>
              <a:t>Protein can help keep us strong, eggs, beans, lentils, meat and fish can all help.</a:t>
            </a:r>
          </a:p>
          <a:p>
            <a:pPr marL="171450" indent="-171450">
              <a:buFont typeface="Wingdings" panose="05000000000000000000" pitchFamily="2" charset="2"/>
              <a:buChar char="Ø"/>
            </a:pPr>
            <a:r>
              <a:rPr lang="en-GB" dirty="0"/>
              <a:t>Eating with others may be difficult at this time, people are being creative about how they can do this – talking to friends and family about what they eat, having video calls while eating their lunch, watching their favourite programme.</a:t>
            </a:r>
          </a:p>
          <a:p>
            <a:pPr marL="171450" indent="-171450">
              <a:buFont typeface="Wingdings" panose="05000000000000000000" pitchFamily="2" charset="2"/>
              <a:buChar char="Ø"/>
            </a:pPr>
            <a:r>
              <a:rPr lang="en-GB" dirty="0"/>
              <a:t>Ready meals and pre-prepared sauces can help to make meal preparation easier. There are lots of meal delivery services, some are listed on Page 12 of the booklet. Also, tinned and frozen fruit and veg is just as good as fresh.</a:t>
            </a:r>
          </a:p>
        </p:txBody>
      </p:sp>
      <p:sp>
        <p:nvSpPr>
          <p:cNvPr id="4" name="Slide Number Placeholder 3"/>
          <p:cNvSpPr>
            <a:spLocks noGrp="1"/>
          </p:cNvSpPr>
          <p:nvPr>
            <p:ph type="sldNum" sz="quarter" idx="5"/>
          </p:nvPr>
        </p:nvSpPr>
        <p:spPr/>
        <p:txBody>
          <a:bodyPr/>
          <a:lstStyle/>
          <a:p>
            <a:fld id="{75DD720E-D3F1-43F9-8B46-9519D956ABC1}" type="slidenum">
              <a:rPr lang="en-GB" smtClean="0"/>
              <a:t>24</a:t>
            </a:fld>
            <a:endParaRPr lang="en-GB"/>
          </a:p>
        </p:txBody>
      </p:sp>
    </p:spTree>
    <p:extLst>
      <p:ext uri="{BB962C8B-B14F-4D97-AF65-F5344CB8AC3E}">
        <p14:creationId xmlns:p14="http://schemas.microsoft.com/office/powerpoint/2010/main" val="2966516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a FORTIFIED DIET is and HOW they can boost the calorific value of a meal, without increasing the size, especially important if the older person doesn’t have much of an appetite.</a:t>
            </a:r>
          </a:p>
          <a:p>
            <a:r>
              <a:rPr lang="en-GB" dirty="0"/>
              <a:t>Animations can be removed if they are distracting.</a:t>
            </a:r>
          </a:p>
        </p:txBody>
      </p:sp>
      <p:sp>
        <p:nvSpPr>
          <p:cNvPr id="4" name="Slide Number Placeholder 3"/>
          <p:cNvSpPr>
            <a:spLocks noGrp="1"/>
          </p:cNvSpPr>
          <p:nvPr>
            <p:ph type="sldNum" sz="quarter" idx="5"/>
          </p:nvPr>
        </p:nvSpPr>
        <p:spPr/>
        <p:txBody>
          <a:bodyPr/>
          <a:lstStyle/>
          <a:p>
            <a:fld id="{75DD720E-D3F1-43F9-8B46-9519D956ABC1}" type="slidenum">
              <a:rPr lang="en-GB" smtClean="0"/>
              <a:t>25</a:t>
            </a:fld>
            <a:endParaRPr lang="en-GB"/>
          </a:p>
        </p:txBody>
      </p:sp>
    </p:spTree>
    <p:extLst>
      <p:ext uri="{BB962C8B-B14F-4D97-AF65-F5344CB8AC3E}">
        <p14:creationId xmlns:p14="http://schemas.microsoft.com/office/powerpoint/2010/main" val="2966516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each bullet point and why an older person might not be drinking enough, with some solutions.</a:t>
            </a:r>
          </a:p>
        </p:txBody>
      </p:sp>
      <p:sp>
        <p:nvSpPr>
          <p:cNvPr id="4" name="Slide Number Placeholder 3"/>
          <p:cNvSpPr>
            <a:spLocks noGrp="1"/>
          </p:cNvSpPr>
          <p:nvPr>
            <p:ph type="sldNum" sz="quarter" idx="5"/>
          </p:nvPr>
        </p:nvSpPr>
        <p:spPr/>
        <p:txBody>
          <a:bodyPr/>
          <a:lstStyle/>
          <a:p>
            <a:fld id="{75DD720E-D3F1-43F9-8B46-9519D956ABC1}" type="slidenum">
              <a:rPr lang="en-GB" smtClean="0"/>
              <a:t>26</a:t>
            </a:fld>
            <a:endParaRPr lang="en-GB"/>
          </a:p>
        </p:txBody>
      </p:sp>
    </p:spTree>
    <p:extLst>
      <p:ext uri="{BB962C8B-B14F-4D97-AF65-F5344CB8AC3E}">
        <p14:creationId xmlns:p14="http://schemas.microsoft.com/office/powerpoint/2010/main" val="4236809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and DISCUSS how they can monitor an older person’s food / fluid intake and oral hygiene, if applicable.</a:t>
            </a:r>
          </a:p>
          <a:p>
            <a:r>
              <a:rPr lang="en-GB" dirty="0"/>
              <a:t>This simple visual chart can be displayed on a fridge or cupboard door and filled in by the older person or carer or family member.</a:t>
            </a:r>
          </a:p>
          <a:p>
            <a:r>
              <a:rPr lang="en-GB" dirty="0"/>
              <a:t>This chart is only one example – use any example from your local organisations or other ways, if a chart isn’t a feasible method.</a:t>
            </a:r>
          </a:p>
        </p:txBody>
      </p:sp>
      <p:sp>
        <p:nvSpPr>
          <p:cNvPr id="4" name="Slide Number Placeholder 3"/>
          <p:cNvSpPr>
            <a:spLocks noGrp="1"/>
          </p:cNvSpPr>
          <p:nvPr>
            <p:ph type="sldNum" sz="quarter" idx="5"/>
          </p:nvPr>
        </p:nvSpPr>
        <p:spPr/>
        <p:txBody>
          <a:bodyPr/>
          <a:lstStyle/>
          <a:p>
            <a:fld id="{75DD720E-D3F1-43F9-8B46-9519D956ABC1}" type="slidenum">
              <a:rPr lang="en-GB" smtClean="0"/>
              <a:t>27</a:t>
            </a:fld>
            <a:endParaRPr lang="en-GB"/>
          </a:p>
        </p:txBody>
      </p:sp>
    </p:spTree>
    <p:extLst>
      <p:ext uri="{BB962C8B-B14F-4D97-AF65-F5344CB8AC3E}">
        <p14:creationId xmlns:p14="http://schemas.microsoft.com/office/powerpoint/2010/main" val="863609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and EXPLORE different methods of encouraging older people to drink more, in a person-centred approach, looking at what works for the individual.</a:t>
            </a:r>
          </a:p>
        </p:txBody>
      </p:sp>
      <p:sp>
        <p:nvSpPr>
          <p:cNvPr id="4" name="Slide Number Placeholder 3"/>
          <p:cNvSpPr>
            <a:spLocks noGrp="1"/>
          </p:cNvSpPr>
          <p:nvPr>
            <p:ph type="sldNum" sz="quarter" idx="5"/>
          </p:nvPr>
        </p:nvSpPr>
        <p:spPr/>
        <p:txBody>
          <a:bodyPr/>
          <a:lstStyle/>
          <a:p>
            <a:fld id="{75DD720E-D3F1-43F9-8B46-9519D956ABC1}" type="slidenum">
              <a:rPr lang="en-GB" smtClean="0"/>
              <a:t>28</a:t>
            </a:fld>
            <a:endParaRPr lang="en-GB"/>
          </a:p>
        </p:txBody>
      </p:sp>
    </p:spTree>
    <p:extLst>
      <p:ext uri="{BB962C8B-B14F-4D97-AF65-F5344CB8AC3E}">
        <p14:creationId xmlns:p14="http://schemas.microsoft.com/office/powerpoint/2010/main" val="561035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and stress that ‘if it isn’t written down, it didn’t happen’ </a:t>
            </a:r>
          </a:p>
          <a:p>
            <a:r>
              <a:rPr lang="en-GB" dirty="0"/>
              <a:t>If you have nutrition and hydration recorded, then you can report it wider to show how your organisation is  making a difference.</a:t>
            </a:r>
          </a:p>
          <a:p>
            <a:r>
              <a:rPr lang="en-GB" dirty="0"/>
              <a:t>It may also help to sustain funding or justifying future funding.</a:t>
            </a:r>
          </a:p>
          <a:p>
            <a:r>
              <a:rPr lang="en-GB" dirty="0"/>
              <a:t>It demonstrates that an holistic approach is being used and eating &amp; drinking will not remain invisible.</a:t>
            </a:r>
          </a:p>
        </p:txBody>
      </p:sp>
      <p:sp>
        <p:nvSpPr>
          <p:cNvPr id="4" name="Slide Number Placeholder 3"/>
          <p:cNvSpPr>
            <a:spLocks noGrp="1"/>
          </p:cNvSpPr>
          <p:nvPr>
            <p:ph type="sldNum" sz="quarter" idx="5"/>
          </p:nvPr>
        </p:nvSpPr>
        <p:spPr/>
        <p:txBody>
          <a:bodyPr/>
          <a:lstStyle/>
          <a:p>
            <a:fld id="{75DD720E-D3F1-43F9-8B46-9519D956ABC1}" type="slidenum">
              <a:rPr lang="en-GB" smtClean="0"/>
              <a:t>29</a:t>
            </a:fld>
            <a:endParaRPr lang="en-GB"/>
          </a:p>
        </p:txBody>
      </p:sp>
    </p:spTree>
    <p:extLst>
      <p:ext uri="{BB962C8B-B14F-4D97-AF65-F5344CB8AC3E}">
        <p14:creationId xmlns:p14="http://schemas.microsoft.com/office/powerpoint/2010/main" val="95366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p:txBody>
      </p:sp>
      <p:sp>
        <p:nvSpPr>
          <p:cNvPr id="4" name="Slide Number Placeholder 3"/>
          <p:cNvSpPr>
            <a:spLocks noGrp="1"/>
          </p:cNvSpPr>
          <p:nvPr>
            <p:ph type="sldNum" sz="quarter" idx="5"/>
          </p:nvPr>
        </p:nvSpPr>
        <p:spPr/>
        <p:txBody>
          <a:bodyPr/>
          <a:lstStyle/>
          <a:p>
            <a:fld id="{75DD720E-D3F1-43F9-8B46-9519D956ABC1}" type="slidenum">
              <a:rPr lang="en-GB" smtClean="0"/>
              <a:t>3</a:t>
            </a:fld>
            <a:endParaRPr lang="en-GB"/>
          </a:p>
        </p:txBody>
      </p:sp>
    </p:spTree>
    <p:extLst>
      <p:ext uri="{BB962C8B-B14F-4D97-AF65-F5344CB8AC3E}">
        <p14:creationId xmlns:p14="http://schemas.microsoft.com/office/powerpoint/2010/main" val="3514373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and ensure they feel comfortable with the information this training has given them.</a:t>
            </a:r>
          </a:p>
          <a:p>
            <a:r>
              <a:rPr lang="en-GB" dirty="0"/>
              <a:t>ENSURE the key questions form part of every contact they have with an older person, where relevant.</a:t>
            </a:r>
          </a:p>
          <a:p>
            <a:r>
              <a:rPr lang="en-GB" dirty="0"/>
              <a:t>Answer any questions.</a:t>
            </a:r>
          </a:p>
        </p:txBody>
      </p:sp>
      <p:sp>
        <p:nvSpPr>
          <p:cNvPr id="4" name="Slide Number Placeholder 3"/>
          <p:cNvSpPr>
            <a:spLocks noGrp="1"/>
          </p:cNvSpPr>
          <p:nvPr>
            <p:ph type="sldNum" sz="quarter" idx="5"/>
          </p:nvPr>
        </p:nvSpPr>
        <p:spPr/>
        <p:txBody>
          <a:bodyPr/>
          <a:lstStyle/>
          <a:p>
            <a:fld id="{75DD720E-D3F1-43F9-8B46-9519D956ABC1}" type="slidenum">
              <a:rPr lang="en-GB" smtClean="0"/>
              <a:t>30</a:t>
            </a:fld>
            <a:endParaRPr lang="en-GB"/>
          </a:p>
        </p:txBody>
      </p:sp>
    </p:spTree>
    <p:extLst>
      <p:ext uri="{BB962C8B-B14F-4D97-AF65-F5344CB8AC3E}">
        <p14:creationId xmlns:p14="http://schemas.microsoft.com/office/powerpoint/2010/main" val="1262906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p:txBody>
      </p:sp>
      <p:sp>
        <p:nvSpPr>
          <p:cNvPr id="4" name="Slide Number Placeholder 3"/>
          <p:cNvSpPr>
            <a:spLocks noGrp="1"/>
          </p:cNvSpPr>
          <p:nvPr>
            <p:ph type="sldNum" sz="quarter" idx="5"/>
          </p:nvPr>
        </p:nvSpPr>
        <p:spPr/>
        <p:txBody>
          <a:bodyPr/>
          <a:lstStyle/>
          <a:p>
            <a:fld id="{75DD720E-D3F1-43F9-8B46-9519D956ABC1}" type="slidenum">
              <a:rPr lang="en-GB" smtClean="0"/>
              <a:t>31</a:t>
            </a:fld>
            <a:endParaRPr lang="en-GB"/>
          </a:p>
        </p:txBody>
      </p:sp>
    </p:spTree>
    <p:extLst>
      <p:ext uri="{BB962C8B-B14F-4D97-AF65-F5344CB8AC3E}">
        <p14:creationId xmlns:p14="http://schemas.microsoft.com/office/powerpoint/2010/main" val="3084332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Go through each bullet point</a:t>
            </a:r>
          </a:p>
          <a:p>
            <a:r>
              <a:rPr lang="en-GB" dirty="0"/>
              <a:t>DISCUSS what they can do and any good practice examples they may have.</a:t>
            </a:r>
          </a:p>
          <a:p>
            <a:r>
              <a:rPr lang="en-GB" dirty="0"/>
              <a:t>SHARE messages with senior managers and encourage them to include nutrition and hydration as a priority, in any strategic planning  for your local area.</a:t>
            </a:r>
          </a:p>
        </p:txBody>
      </p:sp>
      <p:sp>
        <p:nvSpPr>
          <p:cNvPr id="4" name="Slide Number Placeholder 3"/>
          <p:cNvSpPr>
            <a:spLocks noGrp="1"/>
          </p:cNvSpPr>
          <p:nvPr>
            <p:ph type="sldNum" sz="quarter" idx="5"/>
          </p:nvPr>
        </p:nvSpPr>
        <p:spPr/>
        <p:txBody>
          <a:bodyPr/>
          <a:lstStyle/>
          <a:p>
            <a:fld id="{75DD720E-D3F1-43F9-8B46-9519D956ABC1}" type="slidenum">
              <a:rPr lang="en-GB" smtClean="0"/>
              <a:t>32</a:t>
            </a:fld>
            <a:endParaRPr lang="en-GB"/>
          </a:p>
        </p:txBody>
      </p:sp>
    </p:spTree>
    <p:extLst>
      <p:ext uri="{BB962C8B-B14F-4D97-AF65-F5344CB8AC3E}">
        <p14:creationId xmlns:p14="http://schemas.microsoft.com/office/powerpoint/2010/main" val="4253766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 the resource descriptions in RED are only to be given to older people, if there is a concern (undernourished / poor appetite / loosing weight), they are NOT to be given to older people of an average / above average weight.  The other resources are for all older people over 65.</a:t>
            </a:r>
          </a:p>
          <a:p>
            <a:r>
              <a:rPr lang="en-GB" dirty="0"/>
              <a:t>All RESOURCES are available at: </a:t>
            </a:r>
          </a:p>
          <a:p>
            <a:r>
              <a:rPr lang="en-GB" dirty="0"/>
              <a:t>https://www.ageuk.org.uk/salford/about-us/improving-nutrition-and-hydration/our-resources/ </a:t>
            </a:r>
          </a:p>
        </p:txBody>
      </p:sp>
      <p:sp>
        <p:nvSpPr>
          <p:cNvPr id="4" name="Slide Number Placeholder 3"/>
          <p:cNvSpPr>
            <a:spLocks noGrp="1"/>
          </p:cNvSpPr>
          <p:nvPr>
            <p:ph type="sldNum" sz="quarter" idx="5"/>
          </p:nvPr>
        </p:nvSpPr>
        <p:spPr/>
        <p:txBody>
          <a:bodyPr/>
          <a:lstStyle/>
          <a:p>
            <a:fld id="{75DD720E-D3F1-43F9-8B46-9519D956ABC1}" type="slidenum">
              <a:rPr lang="en-GB" smtClean="0"/>
              <a:t>33</a:t>
            </a:fld>
            <a:endParaRPr lang="en-GB"/>
          </a:p>
        </p:txBody>
      </p:sp>
    </p:spTree>
    <p:extLst>
      <p:ext uri="{BB962C8B-B14F-4D97-AF65-F5344CB8AC3E}">
        <p14:creationId xmlns:p14="http://schemas.microsoft.com/office/powerpoint/2010/main" val="2137690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PASS on a contact number / details, so workers can ask any follow up questions, order any resources or ask for other teams to receive this training.</a:t>
            </a:r>
          </a:p>
        </p:txBody>
      </p:sp>
      <p:sp>
        <p:nvSpPr>
          <p:cNvPr id="4" name="Slide Number Placeholder 3"/>
          <p:cNvSpPr>
            <a:spLocks noGrp="1"/>
          </p:cNvSpPr>
          <p:nvPr>
            <p:ph type="sldNum" sz="quarter" idx="5"/>
          </p:nvPr>
        </p:nvSpPr>
        <p:spPr/>
        <p:txBody>
          <a:bodyPr/>
          <a:lstStyle/>
          <a:p>
            <a:fld id="{75DD720E-D3F1-43F9-8B46-9519D956ABC1}" type="slidenum">
              <a:rPr lang="en-GB" smtClean="0"/>
              <a:t>34</a:t>
            </a:fld>
            <a:endParaRPr lang="en-GB"/>
          </a:p>
        </p:txBody>
      </p:sp>
    </p:spTree>
    <p:extLst>
      <p:ext uri="{BB962C8B-B14F-4D97-AF65-F5344CB8AC3E}">
        <p14:creationId xmlns:p14="http://schemas.microsoft.com/office/powerpoint/2010/main" val="860109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GB" dirty="0"/>
              <a:t>Unintentional 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dirty="0"/>
              <a:t>Malnutrition can increase a person’s risk of infection as well as slow down their recovery</a:t>
            </a:r>
          </a:p>
          <a:p>
            <a:pPr marL="285750">
              <a:buFont typeface="Arial" panose="020B0604020202020204" pitchFamily="34" charset="0"/>
              <a:buChar char="•"/>
            </a:pPr>
            <a:r>
              <a:rPr lang="en-GB" dirty="0"/>
              <a:t>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dirty="0"/>
              <a:t>In turn this slows their recovery and may consequently result in readmission to hospital and further complications</a:t>
            </a:r>
          </a:p>
          <a:p>
            <a:pPr marL="285750">
              <a:buFont typeface="Arial" panose="020B0604020202020204" pitchFamily="34" charset="0"/>
              <a:buChar char="•"/>
            </a:pPr>
            <a:endParaRPr lang="en-GB" kern="0" dirty="0"/>
          </a:p>
          <a:p>
            <a:endParaRPr lang="en-GB" dirty="0"/>
          </a:p>
        </p:txBody>
      </p:sp>
      <p:sp>
        <p:nvSpPr>
          <p:cNvPr id="4" name="Slide Number Placeholder 3"/>
          <p:cNvSpPr>
            <a:spLocks noGrp="1"/>
          </p:cNvSpPr>
          <p:nvPr>
            <p:ph type="sldNum" sz="quarter" idx="5"/>
          </p:nvPr>
        </p:nvSpPr>
        <p:spPr/>
        <p:txBody>
          <a:bodyPr/>
          <a:lstStyle/>
          <a:p>
            <a:fld id="{75DD720E-D3F1-43F9-8B46-9519D956ABC1}" type="slidenum">
              <a:rPr lang="en-GB" smtClean="0"/>
              <a:t>35</a:t>
            </a:fld>
            <a:endParaRPr lang="en-GB"/>
          </a:p>
        </p:txBody>
      </p:sp>
    </p:spTree>
    <p:extLst>
      <p:ext uri="{BB962C8B-B14F-4D97-AF65-F5344CB8AC3E}">
        <p14:creationId xmlns:p14="http://schemas.microsoft.com/office/powerpoint/2010/main" val="72921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malnutrition and consider the two different extremes – obesity / malnutrition.</a:t>
            </a:r>
          </a:p>
          <a:p>
            <a:r>
              <a:rPr lang="en-GB" dirty="0"/>
              <a:t>This training concentrates on UNDERNUTRITION in relation to OVER 65s.</a:t>
            </a:r>
          </a:p>
          <a:p>
            <a:r>
              <a:rPr lang="en-GB" dirty="0"/>
              <a:t>READ the slide (animations can be removed if they are distracting).</a:t>
            </a:r>
          </a:p>
          <a:p>
            <a:r>
              <a:rPr lang="en-GB" dirty="0"/>
              <a:t>The PAPERWEIGHT ARMBAND has been developed to indicate a BMI of 20 if it fits around the mid-part of the upper non-dominant arm and 18.5 if it is lose / slips up and down this part of the arm.</a:t>
            </a:r>
          </a:p>
        </p:txBody>
      </p:sp>
      <p:sp>
        <p:nvSpPr>
          <p:cNvPr id="4" name="Slide Number Placeholder 3"/>
          <p:cNvSpPr>
            <a:spLocks noGrp="1"/>
          </p:cNvSpPr>
          <p:nvPr>
            <p:ph type="sldNum" sz="quarter" idx="5"/>
          </p:nvPr>
        </p:nvSpPr>
        <p:spPr/>
        <p:txBody>
          <a:bodyPr/>
          <a:lstStyle/>
          <a:p>
            <a:fld id="{75DD720E-D3F1-43F9-8B46-9519D956ABC1}" type="slidenum">
              <a:rPr lang="en-GB" smtClean="0"/>
              <a:t>4</a:t>
            </a:fld>
            <a:endParaRPr lang="en-GB"/>
          </a:p>
        </p:txBody>
      </p:sp>
    </p:spTree>
    <p:extLst>
      <p:ext uri="{BB962C8B-B14F-4D97-AF65-F5344CB8AC3E}">
        <p14:creationId xmlns:p14="http://schemas.microsoft.com/office/powerpoint/2010/main" val="124601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(animations can be removed if they are distracting).</a:t>
            </a:r>
          </a:p>
          <a:p>
            <a:r>
              <a:rPr lang="en-GB" dirty="0"/>
              <a:t>HIGHLIGHT that most people (93%) live at home and may not come into regular contact with different services / agencies / groups, so any malnutrition may be hidden or missed.</a:t>
            </a:r>
          </a:p>
          <a:p>
            <a:r>
              <a:rPr lang="en-GB" dirty="0"/>
              <a:t>The people living in care homes or staying in hospital will have more regular contact with nurses, doctors, </a:t>
            </a:r>
            <a:r>
              <a:rPr lang="en-GB" dirty="0" err="1"/>
              <a:t>auxillary</a:t>
            </a:r>
            <a:r>
              <a:rPr lang="en-GB" dirty="0"/>
              <a:t> staff, care workers and managers.  Even with lots of contact with professionals, 5% &amp; 2% will still become malnourished.</a:t>
            </a:r>
          </a:p>
        </p:txBody>
      </p:sp>
      <p:sp>
        <p:nvSpPr>
          <p:cNvPr id="4" name="Slide Number Placeholder 3"/>
          <p:cNvSpPr>
            <a:spLocks noGrp="1"/>
          </p:cNvSpPr>
          <p:nvPr>
            <p:ph type="sldNum" sz="quarter" idx="5"/>
          </p:nvPr>
        </p:nvSpPr>
        <p:spPr/>
        <p:txBody>
          <a:bodyPr/>
          <a:lstStyle/>
          <a:p>
            <a:fld id="{75DD720E-D3F1-43F9-8B46-9519D956ABC1}" type="slidenum">
              <a:rPr lang="en-GB" smtClean="0"/>
              <a:t>5</a:t>
            </a:fld>
            <a:endParaRPr lang="en-GB"/>
          </a:p>
        </p:txBody>
      </p:sp>
    </p:spTree>
    <p:extLst>
      <p:ext uri="{BB962C8B-B14F-4D97-AF65-F5344CB8AC3E}">
        <p14:creationId xmlns:p14="http://schemas.microsoft.com/office/powerpoint/2010/main" val="82980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It’s a </a:t>
            </a:r>
            <a:r>
              <a:rPr lang="en-GB" b="1" dirty="0"/>
              <a:t>hidden problem</a:t>
            </a:r>
            <a:endParaRPr lang="en-GB" sz="1200" b="1" dirty="0">
              <a:solidFill>
                <a:srgbClr val="E0462C"/>
              </a:solidFill>
            </a:endParaRPr>
          </a:p>
          <a:p>
            <a:pPr>
              <a:buFont typeface="Arial" panose="020B0604020202020204" pitchFamily="34" charset="0"/>
              <a:buChar char="•"/>
            </a:pPr>
            <a:r>
              <a:rPr lang="en-GB" dirty="0"/>
              <a:t>It’s </a:t>
            </a:r>
            <a:r>
              <a:rPr lang="en-GB" b="1" dirty="0"/>
              <a:t>all around us </a:t>
            </a:r>
            <a:r>
              <a:rPr lang="en-GB" dirty="0"/>
              <a:t>- </a:t>
            </a:r>
            <a:r>
              <a:rPr lang="en-GB" sz="1200" b="1" i="1" dirty="0">
                <a:solidFill>
                  <a:srgbClr val="E0462C"/>
                </a:solidFill>
              </a:rPr>
              <a:t>A third of recent arrivals to hospitals and care homes are already malnourished (or at risk)</a:t>
            </a:r>
          </a:p>
          <a:p>
            <a:pPr>
              <a:buFont typeface="Arial" panose="020B0604020202020204" pitchFamily="34" charset="0"/>
              <a:buChar char="•"/>
            </a:pPr>
            <a:r>
              <a:rPr lang="en-GB" dirty="0"/>
              <a:t>The </a:t>
            </a:r>
            <a:r>
              <a:rPr lang="en-GB" b="1" dirty="0"/>
              <a:t>consequences</a:t>
            </a:r>
            <a:r>
              <a:rPr lang="en-GB" dirty="0"/>
              <a:t> - </a:t>
            </a:r>
            <a:r>
              <a:rPr lang="en-GB" sz="1200" b="1" i="1" dirty="0">
                <a:solidFill>
                  <a:srgbClr val="E0462C"/>
                </a:solidFill>
              </a:rPr>
              <a:t>For every 10 days a person over the age of 80 is in hospital they lose 10% of muscle mass, they have slower healing wounds, a longer recovery time and generally become sick more often</a:t>
            </a:r>
          </a:p>
          <a:p>
            <a:pPr>
              <a:buFont typeface="Arial" panose="020B0604020202020204" pitchFamily="34" charset="0"/>
              <a:buChar char="•"/>
            </a:pPr>
            <a:r>
              <a:rPr lang="en-GB" b="1" dirty="0"/>
              <a:t>It is preventable </a:t>
            </a:r>
            <a:r>
              <a:rPr lang="en-GB" dirty="0"/>
              <a:t>– </a:t>
            </a:r>
            <a:r>
              <a:rPr lang="en-GB" sz="1200" b="1" i="1" dirty="0">
                <a:solidFill>
                  <a:srgbClr val="E0462C"/>
                </a:solidFill>
              </a:rPr>
              <a:t>Losing weight is not a natural part of growing old</a:t>
            </a:r>
          </a:p>
          <a:p>
            <a:pPr>
              <a:buFont typeface="Arial" panose="020B0604020202020204" pitchFamily="34" charset="0"/>
              <a:buChar char="•"/>
            </a:pPr>
            <a:r>
              <a:rPr lang="en-GB" b="1" dirty="0"/>
              <a:t>It’s expensive </a:t>
            </a:r>
            <a:r>
              <a:rPr lang="en-GB" dirty="0"/>
              <a:t>– </a:t>
            </a:r>
            <a:r>
              <a:rPr lang="en-GB" sz="1200" b="1" i="1" dirty="0">
                <a:solidFill>
                  <a:srgbClr val="E0462C"/>
                </a:solidFill>
              </a:rPr>
              <a:t>Malnutrition costs the health and social care system around £19-20bn per year – relate this to longer stays in hospital, higher costs of treatment and being admitted more often.  A&amp;E presentation for older people for a fall has huge costs attached</a:t>
            </a:r>
            <a:endParaRPr lang="en-GB" b="1" dirty="0"/>
          </a:p>
          <a:p>
            <a:pPr>
              <a:buFont typeface="Arial" panose="020B0604020202020204" pitchFamily="34" charset="0"/>
              <a:buChar char="•"/>
            </a:pPr>
            <a:r>
              <a:rPr lang="en-GB" b="1" dirty="0"/>
              <a:t>It affects vulnerable people most </a:t>
            </a:r>
            <a:r>
              <a:rPr lang="en-GB" dirty="0"/>
              <a:t>– </a:t>
            </a:r>
            <a:r>
              <a:rPr lang="en-GB" sz="1200" b="1" i="1" dirty="0">
                <a:solidFill>
                  <a:srgbClr val="E0462C"/>
                </a:solidFill>
              </a:rPr>
              <a:t>The older you are, the more likely you will be at risk</a:t>
            </a:r>
            <a:endParaRPr lang="en-GB" b="1" i="1" dirty="0">
              <a:solidFill>
                <a:srgbClr val="E0462C"/>
              </a:solidFill>
            </a:endParaRPr>
          </a:p>
          <a:p>
            <a:endParaRPr lang="en-GB" dirty="0"/>
          </a:p>
        </p:txBody>
      </p:sp>
      <p:sp>
        <p:nvSpPr>
          <p:cNvPr id="4" name="Slide Number Placeholder 3"/>
          <p:cNvSpPr>
            <a:spLocks noGrp="1"/>
          </p:cNvSpPr>
          <p:nvPr>
            <p:ph type="sldNum" sz="quarter" idx="5"/>
          </p:nvPr>
        </p:nvSpPr>
        <p:spPr/>
        <p:txBody>
          <a:bodyPr/>
          <a:lstStyle/>
          <a:p>
            <a:fld id="{75DD720E-D3F1-43F9-8B46-9519D956ABC1}" type="slidenum">
              <a:rPr lang="en-GB" smtClean="0"/>
              <a:t>6</a:t>
            </a:fld>
            <a:endParaRPr lang="en-GB"/>
          </a:p>
        </p:txBody>
      </p:sp>
    </p:spTree>
    <p:extLst>
      <p:ext uri="{BB962C8B-B14F-4D97-AF65-F5344CB8AC3E}">
        <p14:creationId xmlns:p14="http://schemas.microsoft.com/office/powerpoint/2010/main" val="247442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animation to show the title first, asking the question WHICH COSTS MORE TO THE NHS? – in the context of malnutrition and obesity, then the next animation to show the scales</a:t>
            </a:r>
          </a:p>
          <a:p>
            <a:r>
              <a:rPr lang="en-GB" dirty="0"/>
              <a:t>DISCUSS the issue about obesity being everywhere, with many different campaigns about reducing the obesity figures BUT malnutrition is largely ignored, even though the costs are DOUBLE!</a:t>
            </a:r>
          </a:p>
          <a:p>
            <a:r>
              <a:rPr lang="en-GB" dirty="0"/>
              <a:t>This may be due to obesity being more VISIBLE and malnutrition being INVISIBLE.</a:t>
            </a:r>
          </a:p>
        </p:txBody>
      </p:sp>
      <p:sp>
        <p:nvSpPr>
          <p:cNvPr id="4" name="Slide Number Placeholder 3"/>
          <p:cNvSpPr>
            <a:spLocks noGrp="1"/>
          </p:cNvSpPr>
          <p:nvPr>
            <p:ph type="sldNum" sz="quarter" idx="5"/>
          </p:nvPr>
        </p:nvSpPr>
        <p:spPr/>
        <p:txBody>
          <a:bodyPr/>
          <a:lstStyle/>
          <a:p>
            <a:fld id="{75DD720E-D3F1-43F9-8B46-9519D956ABC1}" type="slidenum">
              <a:rPr lang="en-GB" smtClean="0"/>
              <a:t>7</a:t>
            </a:fld>
            <a:endParaRPr lang="en-GB"/>
          </a:p>
        </p:txBody>
      </p:sp>
    </p:spTree>
    <p:extLst>
      <p:ext uri="{BB962C8B-B14F-4D97-AF65-F5344CB8AC3E}">
        <p14:creationId xmlns:p14="http://schemas.microsoft.com/office/powerpoint/2010/main" val="32070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SLIDE</a:t>
            </a:r>
          </a:p>
          <a:p>
            <a:r>
              <a:rPr lang="en-GB" dirty="0"/>
              <a:t>ADD local stats.  This will need to be adapted to reflect the population within the area the training is being delivered – local data may be on Gov.uk website or in a local JSNA through the council or public health department.</a:t>
            </a:r>
          </a:p>
          <a:p>
            <a:endParaRPr lang="en-GB" dirty="0"/>
          </a:p>
          <a:p>
            <a:endParaRPr lang="en-GB" dirty="0"/>
          </a:p>
        </p:txBody>
      </p:sp>
      <p:sp>
        <p:nvSpPr>
          <p:cNvPr id="4" name="Slide Number Placeholder 3"/>
          <p:cNvSpPr>
            <a:spLocks noGrp="1"/>
          </p:cNvSpPr>
          <p:nvPr>
            <p:ph type="sldNum" sz="quarter" idx="5"/>
          </p:nvPr>
        </p:nvSpPr>
        <p:spPr/>
        <p:txBody>
          <a:bodyPr/>
          <a:lstStyle/>
          <a:p>
            <a:fld id="{75DD720E-D3F1-43F9-8B46-9519D956ABC1}" type="slidenum">
              <a:rPr lang="en-GB" smtClean="0"/>
              <a:t>8</a:t>
            </a:fld>
            <a:endParaRPr lang="en-GB"/>
          </a:p>
        </p:txBody>
      </p:sp>
    </p:spTree>
    <p:extLst>
      <p:ext uri="{BB962C8B-B14F-4D97-AF65-F5344CB8AC3E}">
        <p14:creationId xmlns:p14="http://schemas.microsoft.com/office/powerpoint/2010/main" val="27378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giving examples where possible – my partner used to do all the cooking but they are in hospital / my partner always drove me to the shops and I don’t know which bus to catch on my own / I can’t be bothered cooking just for me, so I just have a slice of toast / I find it difficult to stand for long periods of time, so I can’t prepare a meal……….  Offer some solutions, such as food deliveries, ready meals, batch cooking, lunch clubs etc.</a:t>
            </a:r>
          </a:p>
          <a:p>
            <a:r>
              <a:rPr lang="en-GB" dirty="0"/>
              <a:t>OUTLINE that it only takes 2-3 days to become malnourished – so if they are seen on a Thursday by workers or family and then not seen again until the following Monday, they could become malnourished.</a:t>
            </a:r>
          </a:p>
          <a:p>
            <a:r>
              <a:rPr lang="en-GB" dirty="0"/>
              <a:t>HIGHLIGHT that in many cases, it is PREVENTABLE AND TREATABLE and NOT a natural consequence of getting older!</a:t>
            </a:r>
          </a:p>
        </p:txBody>
      </p:sp>
      <p:sp>
        <p:nvSpPr>
          <p:cNvPr id="4" name="Slide Number Placeholder 3"/>
          <p:cNvSpPr>
            <a:spLocks noGrp="1"/>
          </p:cNvSpPr>
          <p:nvPr>
            <p:ph type="sldNum" sz="quarter" idx="5"/>
          </p:nvPr>
        </p:nvSpPr>
        <p:spPr/>
        <p:txBody>
          <a:bodyPr/>
          <a:lstStyle/>
          <a:p>
            <a:fld id="{75DD720E-D3F1-43F9-8B46-9519D956ABC1}" type="slidenum">
              <a:rPr lang="en-GB" smtClean="0"/>
              <a:t>9</a:t>
            </a:fld>
            <a:endParaRPr lang="en-GB"/>
          </a:p>
        </p:txBody>
      </p:sp>
    </p:spTree>
    <p:extLst>
      <p:ext uri="{BB962C8B-B14F-4D97-AF65-F5344CB8AC3E}">
        <p14:creationId xmlns:p14="http://schemas.microsoft.com/office/powerpoint/2010/main" val="561935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6" name="Picture 5" descr="Age UK ILL Logo CMYK C RGB 900dpi 50mm">
            <a:extLst>
              <a:ext uri="{FF2B5EF4-FFF2-40B4-BE49-F238E27FC236}">
                <a16:creationId xmlns:a16="http://schemas.microsoft.com/office/drawing/2014/main" id="{8E3EA264-8B77-4B2F-9069-E72FD9379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0CAFC67B-74A0-454D-ABE0-759B4BD7B98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8" name="Picture 7">
            <a:extLst>
              <a:ext uri="{FF2B5EF4-FFF2-40B4-BE49-F238E27FC236}">
                <a16:creationId xmlns:a16="http://schemas.microsoft.com/office/drawing/2014/main" id="{208CC6CD-C934-40BC-9AAE-EAFE710646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10" name="Picture 9">
            <a:extLst>
              <a:ext uri="{FF2B5EF4-FFF2-40B4-BE49-F238E27FC236}">
                <a16:creationId xmlns:a16="http://schemas.microsoft.com/office/drawing/2014/main" id="{EB1A2600-DEA5-4F5D-BDD2-BE3AEECAC2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456"/>
            <a:ext cx="6103938"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01015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700"/>
            <a:ext cx="3492500"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1536700"/>
            <a:ext cx="3494088"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27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18/01/2021</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1" name="Picture 10" descr="Age UK ILL Logo CMYK C RGB 900dpi 50mm">
            <a:extLst>
              <a:ext uri="{FF2B5EF4-FFF2-40B4-BE49-F238E27FC236}">
                <a16:creationId xmlns:a16="http://schemas.microsoft.com/office/drawing/2014/main" id="{01BD8B75-F595-47E2-AC80-C73C2839EBC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0">
            <a:extLst>
              <a:ext uri="{FF2B5EF4-FFF2-40B4-BE49-F238E27FC236}">
                <a16:creationId xmlns:a16="http://schemas.microsoft.com/office/drawing/2014/main" id="{49CA76FC-9453-4E3B-BAB3-82198E781A5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13" name="Picture 12">
            <a:extLst>
              <a:ext uri="{FF2B5EF4-FFF2-40B4-BE49-F238E27FC236}">
                <a16:creationId xmlns:a16="http://schemas.microsoft.com/office/drawing/2014/main" id="{4BDD89D6-0D4C-454D-B242-42AD1E8D2788}"/>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3" name="Picture 2">
            <a:extLst>
              <a:ext uri="{FF2B5EF4-FFF2-40B4-BE49-F238E27FC236}">
                <a16:creationId xmlns:a16="http://schemas.microsoft.com/office/drawing/2014/main" id="{E3563A03-519C-4BD1-A61D-D0ED94707E7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imgres?num=10&amp;hl=en&amp;safe=off&amp;sa=X&amp;biw=1366&amp;bih=566&amp;tbm=isch&amp;tbnid=j7de1aAYKAVYfM:&amp;imgrefurl=http://uxmovement.com/twitter/&amp;docid=K0IeCJRGfandpM&amp;imgurl=http://uxmovement.com/wp-content/uploads/2010/10/Twitter-icon1.png&amp;w=256&amp;h=256&amp;ei=1TANUInQHIWa0QW55OnfCg&amp;zoom=1&amp;iact=hc&amp;vpx=293&amp;vpy=189&amp;dur=1490&amp;hovh=204&amp;hovw=204&amp;tx=126&amp;ty=124&amp;sig=102292759484402209571&amp;page=1&amp;tbnh=129&amp;tbnw=129&amp;start=0&amp;ndsp=12&amp;ved=1t:429,r:1,s:0,i:139" TargetMode="External"/><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vimeo.com/403103060" TargetMode="External"/><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9.jpeg"/><Relationship Id="rId10" Type="http://schemas.openxmlformats.org/officeDocument/2006/relationships/image" Target="../media/image38.jpeg"/><Relationship Id="rId4" Type="http://schemas.openxmlformats.org/officeDocument/2006/relationships/image" Target="../media/image12.pn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hyperlink" Target="https://www.ageuk.org.uk/bp-assets/globalassets/salford/images/nutrition-and-hydration/nutrition-and-hydration-programme-final-report-4th-june-2020.pdf" TargetMode="External"/><Relationship Id="rId3" Type="http://schemas.openxmlformats.org/officeDocument/2006/relationships/image" Target="../media/image39.jp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gif"/><Relationship Id="rId10" Type="http://schemas.openxmlformats.org/officeDocument/2006/relationships/image" Target="../media/image9.jpeg"/><Relationship Id="rId4" Type="http://schemas.openxmlformats.org/officeDocument/2006/relationships/image" Target="../media/image40.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9.jpeg"/><Relationship Id="rId4" Type="http://schemas.openxmlformats.org/officeDocument/2006/relationships/image" Target="../media/image53.pn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jpe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9.jpeg"/><Relationship Id="rId4" Type="http://schemas.openxmlformats.org/officeDocument/2006/relationships/image" Target="../media/image12.png"/><Relationship Id="rId9"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image" Target="../media/image64.png"/><Relationship Id="rId7" Type="http://schemas.openxmlformats.org/officeDocument/2006/relationships/image" Target="../media/image68.svg"/><Relationship Id="rId12"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9.jpe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5.jpe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2.png"/><Relationship Id="rId10" Type="http://schemas.openxmlformats.org/officeDocument/2006/relationships/image" Target="../media/image79.png"/><Relationship Id="rId4" Type="http://schemas.openxmlformats.org/officeDocument/2006/relationships/image" Target="../media/image76.jpeg"/><Relationship Id="rId9"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5.JPG"/><Relationship Id="rId7" Type="http://schemas.openxmlformats.org/officeDocument/2006/relationships/image" Target="cid:image005.jpg@01D50B39.4D8BD9F0"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jpeg"/><Relationship Id="rId9" Type="http://schemas.openxmlformats.org/officeDocument/2006/relationships/image" Target="../media/image9.jpe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3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2.png"/><Relationship Id="rId7" Type="http://schemas.openxmlformats.org/officeDocument/2006/relationships/image" Target="../media/image91.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76.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12.png"/><Relationship Id="rId3" Type="http://schemas.openxmlformats.org/officeDocument/2006/relationships/hyperlink" Target="http://www.paperweightarmband.org.uk/" TargetMode="External"/><Relationship Id="rId7" Type="http://schemas.openxmlformats.org/officeDocument/2006/relationships/image" Target="../media/image91.png"/><Relationship Id="rId12"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94.png"/><Relationship Id="rId10" Type="http://schemas.openxmlformats.org/officeDocument/2006/relationships/image" Target="../media/image97.png"/><Relationship Id="rId4" Type="http://schemas.openxmlformats.org/officeDocument/2006/relationships/image" Target="../media/image93.png"/><Relationship Id="rId9" Type="http://schemas.openxmlformats.org/officeDocument/2006/relationships/image" Target="../media/image96.png"/><Relationship Id="rId14" Type="http://schemas.openxmlformats.org/officeDocument/2006/relationships/image" Target="../media/image9.jpeg"/></Relationships>
</file>

<file path=ppt/slides/_rels/slide34.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12.png"/><Relationship Id="rId7" Type="http://schemas.openxmlformats.org/officeDocument/2006/relationships/image" Target="../media/image10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01.jpeg"/><Relationship Id="rId11" Type="http://schemas.openxmlformats.org/officeDocument/2006/relationships/image" Target="../media/image106.png"/><Relationship Id="rId5" Type="http://schemas.openxmlformats.org/officeDocument/2006/relationships/image" Target="../media/image100.jpeg"/><Relationship Id="rId10" Type="http://schemas.openxmlformats.org/officeDocument/2006/relationships/image" Target="../media/image105.jpeg"/><Relationship Id="rId4" Type="http://schemas.openxmlformats.org/officeDocument/2006/relationships/image" Target="../media/image9.jpeg"/><Relationship Id="rId9" Type="http://schemas.openxmlformats.org/officeDocument/2006/relationships/image" Target="../media/image104.jpeg"/></Relationships>
</file>

<file path=ppt/slides/_rels/slide3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ageuk.org.uk/salford/our-services/information-and-advice/staying-well-during-the-coronavirus-pandemicorona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www.malnutritiontaskforce.org.u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1.JP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1B220A-8B02-4C96-A832-CA600F72262B}"/>
              </a:ext>
            </a:extLst>
          </p:cNvPr>
          <p:cNvSpPr>
            <a:spLocks noGrp="1"/>
          </p:cNvSpPr>
          <p:nvPr>
            <p:ph type="ctrTitle" sz="quarter"/>
          </p:nvPr>
        </p:nvSpPr>
        <p:spPr>
          <a:xfrm>
            <a:off x="549186" y="2702027"/>
            <a:ext cx="8065715" cy="755650"/>
          </a:xfrm>
        </p:spPr>
        <p:txBody>
          <a:bodyPr/>
          <a:lstStyle/>
          <a:p>
            <a:pPr algn="ctr"/>
            <a:br>
              <a:rPr lang="en-GB" sz="4800" b="1" dirty="0"/>
            </a:br>
            <a:br>
              <a:rPr lang="en-GB" dirty="0"/>
            </a:br>
            <a:br>
              <a:rPr lang="en-GB" dirty="0"/>
            </a:br>
            <a:r>
              <a:rPr lang="en-GB" dirty="0"/>
              <a:t> </a:t>
            </a:r>
          </a:p>
        </p:txBody>
      </p:sp>
      <p:sp>
        <p:nvSpPr>
          <p:cNvPr id="4" name="Subtitle 8">
            <a:extLst>
              <a:ext uri="{FF2B5EF4-FFF2-40B4-BE49-F238E27FC236}">
                <a16:creationId xmlns:a16="http://schemas.microsoft.com/office/drawing/2014/main" id="{D9A01E1C-FB00-4B2B-AE2B-B8A46A254ED7}"/>
              </a:ext>
            </a:extLst>
          </p:cNvPr>
          <p:cNvSpPr>
            <a:spLocks noGrp="1"/>
          </p:cNvSpPr>
          <p:nvPr>
            <p:ph type="subTitle" sz="quarter" idx="1"/>
          </p:nvPr>
        </p:nvSpPr>
        <p:spPr>
          <a:xfrm>
            <a:off x="732293" y="2410188"/>
            <a:ext cx="7540983" cy="1130300"/>
          </a:xfrm>
        </p:spPr>
        <p:txBody>
          <a:bodyPr/>
          <a:lstStyle/>
          <a:p>
            <a:r>
              <a:rPr lang="en-GB" sz="2800" dirty="0"/>
              <a:t>                     </a:t>
            </a:r>
          </a:p>
        </p:txBody>
      </p:sp>
      <p:sp>
        <p:nvSpPr>
          <p:cNvPr id="8" name="Rectangle 3">
            <a:extLst>
              <a:ext uri="{FF2B5EF4-FFF2-40B4-BE49-F238E27FC236}">
                <a16:creationId xmlns:a16="http://schemas.microsoft.com/office/drawing/2014/main" id="{5C59B62B-B5EB-4CEB-93C3-5A35EE703EC8}"/>
              </a:ext>
            </a:extLst>
          </p:cNvPr>
          <p:cNvSpPr>
            <a:spLocks noChangeArrowheads="1"/>
          </p:cNvSpPr>
          <p:nvPr/>
        </p:nvSpPr>
        <p:spPr bwMode="auto">
          <a:xfrm>
            <a:off x="549186" y="6070007"/>
            <a:ext cx="3230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Arial" panose="020B0604020202020204" pitchFamily="34" charset="0"/>
                <a:ea typeface="Calibri" panose="020F0502020204030204" pitchFamily="34" charset="0"/>
              </a:rPr>
              <a:t>    </a:t>
            </a:r>
            <a:r>
              <a:rPr kumimoji="0" lang="en-US" altLang="en-US" sz="2400" b="0" i="0" u="none" strike="noStrike" cap="none" normalizeH="0" baseline="0" dirty="0">
                <a:ln>
                  <a:noFill/>
                </a:ln>
                <a:solidFill>
                  <a:srgbClr val="0000FF"/>
                </a:solidFill>
                <a:effectLst/>
                <a:latin typeface="Arial" panose="020B0604020202020204" pitchFamily="34" charset="0"/>
                <a:ea typeface="Calibri" panose="020F0502020204030204" pitchFamily="34" charset="0"/>
              </a:rPr>
              <a:t>@</a:t>
            </a:r>
            <a:r>
              <a:rPr kumimoji="0" lang="en-US" altLang="en-US" sz="2400" b="0" i="0" u="none" strike="noStrike" cap="none" normalizeH="0" baseline="0" dirty="0" err="1">
                <a:ln>
                  <a:noFill/>
                </a:ln>
                <a:solidFill>
                  <a:srgbClr val="0000FF"/>
                </a:solidFill>
                <a:effectLst/>
                <a:latin typeface="Arial" panose="020B0604020202020204" pitchFamily="34" charset="0"/>
                <a:ea typeface="Calibri" panose="020F0502020204030204" pitchFamily="34" charset="0"/>
              </a:rPr>
              <a:t>GMNandH</a:t>
            </a:r>
            <a:r>
              <a:rPr kumimoji="0" lang="en-US" altLang="en-US" sz="2400" b="0" i="0" u="none" strike="noStrike" cap="none" normalizeH="0" baseline="0" dirty="0">
                <a:ln>
                  <a:noFill/>
                </a:ln>
                <a:solidFill>
                  <a:srgbClr val="0000FF"/>
                </a:solidFill>
                <a:effectLst/>
                <a:latin typeface="Arial" panose="020B0604020202020204" pitchFamily="34" charset="0"/>
                <a:ea typeface="Calibri" panose="020F050202020403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9" name="Picture 1" descr="https://encrypted-tbn2.google.com/images?q=tbn:ANd9GcRsDJn0LG6ImtTj_wkRtY4Kff8QUu5ZGz1SnFHfALB-LqIZ_x9N">
            <a:hlinkClick r:id="rId3"/>
            <a:extLst>
              <a:ext uri="{FF2B5EF4-FFF2-40B4-BE49-F238E27FC236}">
                <a16:creationId xmlns:a16="http://schemas.microsoft.com/office/drawing/2014/main" id="{6F92DDA6-81B6-472C-9B42-22DE29CF9C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541" y="6000162"/>
            <a:ext cx="601355" cy="6013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3ECC6A0-9EB8-4054-90E2-2540EF6292E1}"/>
              </a:ext>
            </a:extLst>
          </p:cNvPr>
          <p:cNvSpPr txBox="1"/>
          <p:nvPr/>
        </p:nvSpPr>
        <p:spPr>
          <a:xfrm>
            <a:off x="291284" y="4221088"/>
            <a:ext cx="5432844" cy="1200329"/>
          </a:xfrm>
          <a:prstGeom prst="rect">
            <a:avLst/>
          </a:prstGeom>
          <a:noFill/>
        </p:spPr>
        <p:txBody>
          <a:bodyPr wrap="square" rtlCol="0">
            <a:spAutoFit/>
          </a:bodyPr>
          <a:lstStyle/>
          <a:p>
            <a:pPr marL="342900" indent="-342900">
              <a:buFont typeface="Wingdings" panose="05000000000000000000" pitchFamily="2" charset="2"/>
              <a:buChar char="Ø"/>
            </a:pPr>
            <a:r>
              <a:rPr lang="en-GB" sz="2400" dirty="0">
                <a:solidFill>
                  <a:schemeClr val="accent2">
                    <a:lumMod val="75000"/>
                  </a:schemeClr>
                </a:solidFill>
              </a:rPr>
              <a:t>Preventing avoidable harm </a:t>
            </a:r>
          </a:p>
          <a:p>
            <a:pPr marL="342900" indent="-342900">
              <a:buFont typeface="Wingdings" panose="05000000000000000000" pitchFamily="2" charset="2"/>
              <a:buChar char="Ø"/>
            </a:pPr>
            <a:r>
              <a:rPr lang="en-GB" sz="2400" dirty="0">
                <a:solidFill>
                  <a:schemeClr val="accent2">
                    <a:lumMod val="75000"/>
                  </a:schemeClr>
                </a:solidFill>
              </a:rPr>
              <a:t>Maintaining independence</a:t>
            </a:r>
          </a:p>
          <a:p>
            <a:pPr marL="342900" indent="-342900">
              <a:buFont typeface="Wingdings" panose="05000000000000000000" pitchFamily="2" charset="2"/>
              <a:buChar char="Ø"/>
            </a:pPr>
            <a:r>
              <a:rPr lang="en-GB" sz="2400" dirty="0">
                <a:solidFill>
                  <a:schemeClr val="accent2">
                    <a:lumMod val="75000"/>
                  </a:schemeClr>
                </a:solidFill>
              </a:rPr>
              <a:t>Improving health and quality of life</a:t>
            </a:r>
          </a:p>
        </p:txBody>
      </p:sp>
      <p:pic>
        <p:nvPicPr>
          <p:cNvPr id="3" name="Picture 2">
            <a:extLst>
              <a:ext uri="{FF2B5EF4-FFF2-40B4-BE49-F238E27FC236}">
                <a16:creationId xmlns:a16="http://schemas.microsoft.com/office/drawing/2014/main" id="{3ED7C7F0-620C-444F-A3E9-C40029DDD8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476" y="331104"/>
            <a:ext cx="2427185" cy="1398484"/>
          </a:xfrm>
          <a:prstGeom prst="rect">
            <a:avLst/>
          </a:prstGeom>
        </p:spPr>
      </p:pic>
      <p:sp>
        <p:nvSpPr>
          <p:cNvPr id="11" name="TextBox 10">
            <a:extLst>
              <a:ext uri="{FF2B5EF4-FFF2-40B4-BE49-F238E27FC236}">
                <a16:creationId xmlns:a16="http://schemas.microsoft.com/office/drawing/2014/main" id="{82EC0E23-95EB-4127-89F2-C228F174A627}"/>
              </a:ext>
            </a:extLst>
          </p:cNvPr>
          <p:cNvSpPr txBox="1"/>
          <p:nvPr/>
        </p:nvSpPr>
        <p:spPr>
          <a:xfrm>
            <a:off x="1617785" y="2064906"/>
            <a:ext cx="5928515" cy="1815882"/>
          </a:xfrm>
          <a:prstGeom prst="rect">
            <a:avLst/>
          </a:prstGeom>
          <a:noFill/>
        </p:spPr>
        <p:txBody>
          <a:bodyPr wrap="square" rtlCol="0">
            <a:spAutoFit/>
          </a:bodyPr>
          <a:lstStyle/>
          <a:p>
            <a:pPr algn="ctr"/>
            <a:r>
              <a:rPr lang="en-GB" sz="4000" b="1" dirty="0">
                <a:solidFill>
                  <a:schemeClr val="accent2">
                    <a:lumMod val="75000"/>
                  </a:schemeClr>
                </a:solidFill>
              </a:rPr>
              <a:t>Older People’s </a:t>
            </a:r>
          </a:p>
          <a:p>
            <a:pPr algn="ctr"/>
            <a:r>
              <a:rPr lang="en-GB" sz="4000" b="1" dirty="0">
                <a:solidFill>
                  <a:schemeClr val="accent2">
                    <a:lumMod val="75000"/>
                  </a:schemeClr>
                </a:solidFill>
              </a:rPr>
              <a:t>Nutrition and Hydration</a:t>
            </a:r>
            <a:r>
              <a:rPr lang="en-GB" sz="3200" b="1" dirty="0">
                <a:solidFill>
                  <a:schemeClr val="accent2">
                    <a:lumMod val="75000"/>
                  </a:schemeClr>
                </a:solidFill>
              </a:rPr>
              <a:t> </a:t>
            </a:r>
          </a:p>
          <a:p>
            <a:pPr algn="ctr"/>
            <a:r>
              <a:rPr lang="en-GB" sz="3200" b="1" dirty="0">
                <a:solidFill>
                  <a:schemeClr val="accent2">
                    <a:lumMod val="75000"/>
                  </a:schemeClr>
                </a:solidFill>
              </a:rPr>
              <a:t>– Training Presentation </a:t>
            </a:r>
          </a:p>
        </p:txBody>
      </p:sp>
      <p:pic>
        <p:nvPicPr>
          <p:cNvPr id="12" name="Picture 11" descr="Age UK Salford Pledge- 10% Better Campaign">
            <a:extLst>
              <a:ext uri="{FF2B5EF4-FFF2-40B4-BE49-F238E27FC236}">
                <a16:creationId xmlns:a16="http://schemas.microsoft.com/office/drawing/2014/main" id="{CE9CB6B1-EA53-4A2F-9552-311AC5595EB3}"/>
              </a:ext>
            </a:extLst>
          </p:cNvPr>
          <p:cNvPicPr/>
          <p:nvPr/>
        </p:nvPicPr>
        <p:blipFill rotWithShape="1">
          <a:blip r:embed="rId6">
            <a:extLst>
              <a:ext uri="{28A0092B-C50C-407E-A947-70E740481C1C}">
                <a14:useLocalDpi xmlns:a14="http://schemas.microsoft.com/office/drawing/2010/main" val="0"/>
              </a:ext>
            </a:extLst>
          </a:blip>
          <a:srcRect l="6785" t="12396" r="5689" b="12397"/>
          <a:stretch/>
        </p:blipFill>
        <p:spPr bwMode="auto">
          <a:xfrm>
            <a:off x="272606" y="331904"/>
            <a:ext cx="2427185" cy="113030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1C81A040-AFD7-4B64-A3BC-8BB895099115}"/>
              </a:ext>
            </a:extLst>
          </p:cNvPr>
          <p:cNvPicPr/>
          <p:nvPr/>
        </p:nvPicPr>
        <p:blipFill rotWithShape="1">
          <a:blip r:embed="rId7">
            <a:extLst>
              <a:ext uri="{28A0092B-C50C-407E-A947-70E740481C1C}">
                <a14:useLocalDpi xmlns:a14="http://schemas.microsoft.com/office/drawing/2010/main" val="0"/>
              </a:ext>
            </a:extLst>
          </a:blip>
          <a:srcRect l="64647" b="70036"/>
          <a:stretch/>
        </p:blipFill>
        <p:spPr bwMode="auto">
          <a:xfrm>
            <a:off x="5797141" y="4650441"/>
            <a:ext cx="3275856" cy="16503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510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EF2A8E-136A-49CB-999D-85BA1C69F74C}"/>
              </a:ext>
            </a:extLst>
          </p:cNvPr>
          <p:cNvGrpSpPr/>
          <p:nvPr/>
        </p:nvGrpSpPr>
        <p:grpSpPr>
          <a:xfrm>
            <a:off x="533180" y="1332085"/>
            <a:ext cx="7999260" cy="4689203"/>
            <a:chOff x="277892" y="1042851"/>
            <a:chExt cx="8614588" cy="5338477"/>
          </a:xfrm>
        </p:grpSpPr>
        <p:pic>
          <p:nvPicPr>
            <p:cNvPr id="4" name="Picture 3">
              <a:extLst>
                <a:ext uri="{FF2B5EF4-FFF2-40B4-BE49-F238E27FC236}">
                  <a16:creationId xmlns:a16="http://schemas.microsoft.com/office/drawing/2014/main" id="{1ED54DF4-1BB3-4ADC-AC2F-8EF4B7FEDEC8}"/>
                </a:ext>
              </a:extLst>
            </p:cNvPr>
            <p:cNvPicPr>
              <a:picLocks noChangeAspect="1"/>
            </p:cNvPicPr>
            <p:nvPr/>
          </p:nvPicPr>
          <p:blipFill rotWithShape="1">
            <a:blip r:embed="rId3"/>
            <a:srcRect l="4276" t="2739" r="1661" b="1404"/>
            <a:stretch/>
          </p:blipFill>
          <p:spPr>
            <a:xfrm>
              <a:off x="2193680" y="1052736"/>
              <a:ext cx="6698800" cy="5328592"/>
            </a:xfrm>
            <a:prstGeom prst="rect">
              <a:avLst/>
            </a:prstGeom>
          </p:spPr>
        </p:pic>
        <p:sp>
          <p:nvSpPr>
            <p:cNvPr id="5" name="TextBox 4">
              <a:extLst>
                <a:ext uri="{FF2B5EF4-FFF2-40B4-BE49-F238E27FC236}">
                  <a16:creationId xmlns:a16="http://schemas.microsoft.com/office/drawing/2014/main" id="{008E3527-5095-4D79-AE1E-6D9116D7513C}"/>
                </a:ext>
              </a:extLst>
            </p:cNvPr>
            <p:cNvSpPr txBox="1"/>
            <p:nvPr/>
          </p:nvSpPr>
          <p:spPr>
            <a:xfrm>
              <a:off x="277892" y="1042851"/>
              <a:ext cx="1512168" cy="4029505"/>
            </a:xfrm>
            <a:prstGeom prst="rect">
              <a:avLst/>
            </a:prstGeom>
            <a:noFill/>
          </p:spPr>
          <p:txBody>
            <a:bodyPr wrap="square" rtlCol="0">
              <a:spAutoFit/>
            </a:bodyPr>
            <a:lstStyle/>
            <a:p>
              <a:pPr algn="ctr"/>
              <a:r>
                <a:rPr lang="en-GB" sz="2800" b="1" dirty="0">
                  <a:solidFill>
                    <a:schemeClr val="accent2"/>
                  </a:solidFill>
                </a:rPr>
                <a:t>Signs to look out for</a:t>
              </a: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p:txBody>
        </p:sp>
        <p:grpSp>
          <p:nvGrpSpPr>
            <p:cNvPr id="6" name="Group 5">
              <a:extLst>
                <a:ext uri="{FF2B5EF4-FFF2-40B4-BE49-F238E27FC236}">
                  <a16:creationId xmlns:a16="http://schemas.microsoft.com/office/drawing/2014/main" id="{6881E4D5-4D03-49B6-9DB4-45B9EDC6A6DB}"/>
                </a:ext>
              </a:extLst>
            </p:cNvPr>
            <p:cNvGrpSpPr/>
            <p:nvPr/>
          </p:nvGrpSpPr>
          <p:grpSpPr>
            <a:xfrm>
              <a:off x="467906" y="3321109"/>
              <a:ext cx="1367790" cy="791845"/>
              <a:chOff x="0" y="0"/>
              <a:chExt cx="1368152" cy="792088"/>
            </a:xfrm>
          </p:grpSpPr>
          <p:sp>
            <p:nvSpPr>
              <p:cNvPr id="7" name="Speech Bubble: Rectangle 6">
                <a:extLst>
                  <a:ext uri="{FF2B5EF4-FFF2-40B4-BE49-F238E27FC236}">
                    <a16:creationId xmlns:a16="http://schemas.microsoft.com/office/drawing/2014/main" id="{35A2EF49-E51B-4999-9AD8-924BFDB8A7A9}"/>
                  </a:ext>
                </a:extLst>
              </p:cNvPr>
              <p:cNvSpPr/>
              <p:nvPr/>
            </p:nvSpPr>
            <p:spPr>
              <a:xfrm>
                <a:off x="0" y="0"/>
                <a:ext cx="1368152" cy="792088"/>
              </a:xfrm>
              <a:prstGeom prst="wedgeRectCallout">
                <a:avLst>
                  <a:gd name="adj1" fmla="val -35773"/>
                  <a:gd name="adj2" fmla="val 7947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xt Box 4">
                <a:extLst>
                  <a:ext uri="{FF2B5EF4-FFF2-40B4-BE49-F238E27FC236}">
                    <a16:creationId xmlns:a16="http://schemas.microsoft.com/office/drawing/2014/main" id="{FDB9ABEC-5EAA-4140-BD10-9C9466A56AFC}"/>
                  </a:ext>
                </a:extLst>
              </p:cNvPr>
              <p:cNvSpPr txBox="1"/>
              <p:nvPr/>
            </p:nvSpPr>
            <p:spPr>
              <a:xfrm>
                <a:off x="30552" y="109032"/>
                <a:ext cx="1291952" cy="457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Verbal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99F325CF-CB12-4D00-AE06-7F57B1569947}"/>
                </a:ext>
              </a:extLst>
            </p:cNvPr>
            <p:cNvGrpSpPr/>
            <p:nvPr/>
          </p:nvGrpSpPr>
          <p:grpSpPr>
            <a:xfrm>
              <a:off x="509389" y="4731221"/>
              <a:ext cx="1304290" cy="1162050"/>
              <a:chOff x="0" y="0"/>
              <a:chExt cx="1304582" cy="1162050"/>
            </a:xfrm>
          </p:grpSpPr>
          <p:sp>
            <p:nvSpPr>
              <p:cNvPr id="10" name="Oval 9">
                <a:extLst>
                  <a:ext uri="{FF2B5EF4-FFF2-40B4-BE49-F238E27FC236}">
                    <a16:creationId xmlns:a16="http://schemas.microsoft.com/office/drawing/2014/main" id="{88F1A33A-F259-4A07-BA93-B18D3B4B1C67}"/>
                  </a:ext>
                </a:extLst>
              </p:cNvPr>
              <p:cNvSpPr/>
              <p:nvPr/>
            </p:nvSpPr>
            <p:spPr>
              <a:xfrm>
                <a:off x="0" y="0"/>
                <a:ext cx="1304582" cy="1162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6">
                <a:extLst>
                  <a:ext uri="{FF2B5EF4-FFF2-40B4-BE49-F238E27FC236}">
                    <a16:creationId xmlns:a16="http://schemas.microsoft.com/office/drawing/2014/main" id="{B2AD44B9-7117-4229-9529-431C17C00D9C}"/>
                  </a:ext>
                </a:extLst>
              </p:cNvPr>
              <p:cNvSpPr txBox="1"/>
              <p:nvPr/>
            </p:nvSpPr>
            <p:spPr>
              <a:xfrm>
                <a:off x="75145" y="314796"/>
                <a:ext cx="1195386" cy="4335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Visual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3" name="Picture 12">
            <a:extLst>
              <a:ext uri="{FF2B5EF4-FFF2-40B4-BE49-F238E27FC236}">
                <a16:creationId xmlns:a16="http://schemas.microsoft.com/office/drawing/2014/main" id="{5D8AAA5A-4E9B-4556-98B4-F4E6EBADA1C2}"/>
              </a:ext>
            </a:extLst>
          </p:cNvPr>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4" name="Picture 13" descr="Age UK Salford Pledge- 10% Better Campaign">
            <a:extLst>
              <a:ext uri="{FF2B5EF4-FFF2-40B4-BE49-F238E27FC236}">
                <a16:creationId xmlns:a16="http://schemas.microsoft.com/office/drawing/2014/main" id="{434DB88C-926F-4F1A-9DE2-0FA599C1345A}"/>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518510" y="186416"/>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029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57C3-6C17-46BA-8E13-50F906885E82}"/>
              </a:ext>
            </a:extLst>
          </p:cNvPr>
          <p:cNvSpPr>
            <a:spLocks noGrp="1"/>
          </p:cNvSpPr>
          <p:nvPr>
            <p:ph type="title"/>
          </p:nvPr>
        </p:nvSpPr>
        <p:spPr>
          <a:xfrm>
            <a:off x="1996247" y="966035"/>
            <a:ext cx="4618856" cy="534392"/>
          </a:xfrm>
          <a:solidFill>
            <a:schemeClr val="bg1"/>
          </a:solidFill>
        </p:spPr>
        <p:txBody>
          <a:bodyPr/>
          <a:lstStyle/>
          <a:p>
            <a:r>
              <a:rPr lang="en-GB" b="1" dirty="0"/>
              <a:t>Dehydration - What is it?</a:t>
            </a:r>
            <a:br>
              <a:rPr lang="en-GB" dirty="0"/>
            </a:br>
            <a:endParaRPr lang="en-GB" dirty="0"/>
          </a:p>
        </p:txBody>
      </p:sp>
      <p:sp>
        <p:nvSpPr>
          <p:cNvPr id="3" name="Content Placeholder 2">
            <a:extLst>
              <a:ext uri="{FF2B5EF4-FFF2-40B4-BE49-F238E27FC236}">
                <a16:creationId xmlns:a16="http://schemas.microsoft.com/office/drawing/2014/main" id="{1C65D198-B09A-4AFE-AB17-90883232484F}"/>
              </a:ext>
            </a:extLst>
          </p:cNvPr>
          <p:cNvSpPr>
            <a:spLocks noGrp="1"/>
          </p:cNvSpPr>
          <p:nvPr>
            <p:ph idx="1"/>
          </p:nvPr>
        </p:nvSpPr>
        <p:spPr>
          <a:xfrm>
            <a:off x="163995" y="1501003"/>
            <a:ext cx="4618856" cy="4931289"/>
          </a:xfrm>
        </p:spPr>
        <p:txBody>
          <a:bodyPr/>
          <a:lstStyle/>
          <a:p>
            <a:pPr algn="ctr" hangingPunct="0"/>
            <a:r>
              <a:rPr lang="en-GB" sz="2400" b="1" dirty="0"/>
              <a:t>Dehydration is fluid loss</a:t>
            </a:r>
            <a:endParaRPr lang="en-GB" sz="2400" dirty="0"/>
          </a:p>
          <a:p>
            <a:pPr lvl="0" hangingPunct="0">
              <a:buFont typeface="Arial" panose="020B0604020202020204" pitchFamily="34" charset="0"/>
              <a:buChar char="•"/>
            </a:pPr>
            <a:r>
              <a:rPr lang="en-GB" sz="2000" dirty="0"/>
              <a:t>Thirst is a useful indicator of daily fluid needs but most people are already mildly dehydrated by the time they feel thirsty. </a:t>
            </a:r>
          </a:p>
          <a:p>
            <a:pPr hangingPunct="0">
              <a:buFont typeface="Arial" panose="020B0604020202020204" pitchFamily="34" charset="0"/>
              <a:buChar char="•"/>
            </a:pPr>
            <a:r>
              <a:rPr lang="en-GB" sz="2000" dirty="0"/>
              <a:t> Age-related changes include a reduced sensation of thirst, which may be more pronounced in those with Alzheimer’s disease or who have had a stroke.</a:t>
            </a:r>
          </a:p>
          <a:p>
            <a:pPr lvl="0" hangingPunct="0">
              <a:buFont typeface="Arial" panose="020B0604020202020204" pitchFamily="34" charset="0"/>
              <a:buChar char="•"/>
            </a:pPr>
            <a:r>
              <a:rPr lang="en-GB" sz="2000" dirty="0"/>
              <a:t>Dry mouth, lips and tongue and sunken eyes, </a:t>
            </a:r>
            <a:r>
              <a:rPr lang="en-GB" sz="2000" dirty="0">
                <a:solidFill>
                  <a:srgbClr val="FF0000"/>
                </a:solidFill>
              </a:rPr>
              <a:t> </a:t>
            </a:r>
            <a:r>
              <a:rPr lang="en-GB" sz="2000" dirty="0"/>
              <a:t>Fatigue, Headaches, </a:t>
            </a:r>
            <a:r>
              <a:rPr lang="en-GB" sz="2000" dirty="0">
                <a:solidFill>
                  <a:srgbClr val="333399"/>
                </a:solidFill>
              </a:rPr>
              <a:t>Dizziness,</a:t>
            </a:r>
            <a:r>
              <a:rPr lang="en-GB" sz="2000" dirty="0">
                <a:solidFill>
                  <a:srgbClr val="FF0000"/>
                </a:solidFill>
              </a:rPr>
              <a:t> </a:t>
            </a:r>
            <a:r>
              <a:rPr lang="en-GB" sz="2000" dirty="0"/>
              <a:t>Memory issues, Low or no urine output / dark concentrated urine.</a:t>
            </a:r>
          </a:p>
          <a:p>
            <a:pPr hangingPunct="0"/>
            <a:r>
              <a:rPr lang="en-GB" b="1" dirty="0"/>
              <a:t> </a:t>
            </a:r>
            <a:endParaRPr lang="en-GB" dirty="0"/>
          </a:p>
        </p:txBody>
      </p:sp>
      <p:sp>
        <p:nvSpPr>
          <p:cNvPr id="5" name="Rectangle 4">
            <a:extLst>
              <a:ext uri="{FF2B5EF4-FFF2-40B4-BE49-F238E27FC236}">
                <a16:creationId xmlns:a16="http://schemas.microsoft.com/office/drawing/2014/main" id="{7378ABD4-1A2F-45A4-8363-0915B6ECDD1B}"/>
              </a:ext>
            </a:extLst>
          </p:cNvPr>
          <p:cNvSpPr/>
          <p:nvPr/>
        </p:nvSpPr>
        <p:spPr>
          <a:xfrm>
            <a:off x="5080759" y="6062960"/>
            <a:ext cx="3039615" cy="369332"/>
          </a:xfrm>
          <a:prstGeom prst="rect">
            <a:avLst/>
          </a:prstGeom>
        </p:spPr>
        <p:txBody>
          <a:bodyPr wrap="none">
            <a:spAutoFit/>
          </a:bodyPr>
          <a:lstStyle/>
          <a:p>
            <a:r>
              <a:rPr lang="en-GB" sz="1400" dirty="0"/>
              <a:t>Source</a:t>
            </a:r>
            <a:r>
              <a:rPr lang="en-GB" dirty="0"/>
              <a:t>: </a:t>
            </a:r>
            <a:r>
              <a:rPr lang="en-GB" sz="1400" dirty="0"/>
              <a:t>British Nutrition Foundation</a:t>
            </a:r>
            <a:endParaRPr lang="en-GB" sz="1400" dirty="0">
              <a:solidFill>
                <a:schemeClr val="accent2"/>
              </a:solidFill>
            </a:endParaRPr>
          </a:p>
        </p:txBody>
      </p:sp>
      <p:pic>
        <p:nvPicPr>
          <p:cNvPr id="7" name="Picture 7">
            <a:extLst>
              <a:ext uri="{FF2B5EF4-FFF2-40B4-BE49-F238E27FC236}">
                <a16:creationId xmlns:a16="http://schemas.microsoft.com/office/drawing/2014/main" id="{7F0A3B86-386E-41EE-B710-F1FE46330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58" y="1500427"/>
            <a:ext cx="4294158" cy="42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75C4954-C634-4AA4-B809-C8127DAD063A}"/>
              </a:ext>
            </a:extLst>
          </p:cNvPr>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9" name="Picture 8" descr="Age UK Salford Pledge- 10% Better Campaign">
            <a:extLst>
              <a:ext uri="{FF2B5EF4-FFF2-40B4-BE49-F238E27FC236}">
                <a16:creationId xmlns:a16="http://schemas.microsoft.com/office/drawing/2014/main" id="{334B99B4-67AA-4936-868C-EE12001CF435}"/>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467544" y="220892"/>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0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2DEEDB8-38B8-4BAB-B264-FC82993A0A7F}"/>
              </a:ext>
            </a:extLst>
          </p:cNvPr>
          <p:cNvSpPr txBox="1"/>
          <p:nvPr/>
        </p:nvSpPr>
        <p:spPr>
          <a:xfrm>
            <a:off x="179512" y="3443043"/>
            <a:ext cx="4121960" cy="2878224"/>
          </a:xfrm>
          <a:prstGeom prst="rect">
            <a:avLst/>
          </a:prstGeom>
          <a:solidFill>
            <a:schemeClr val="bg1"/>
          </a:solidFill>
        </p:spPr>
        <p:txBody>
          <a:bodyPr wrap="square">
            <a:spAutoFit/>
          </a:bodyPr>
          <a:lstStyle/>
          <a:p>
            <a:r>
              <a:rPr lang="en-GB" sz="1600" dirty="0">
                <a:solidFill>
                  <a:srgbClr val="3F5664"/>
                </a:solidFill>
              </a:rPr>
              <a:t>This leads to admissions to hospital for:</a:t>
            </a:r>
          </a:p>
          <a:p>
            <a:pPr marL="742950" lvl="1" indent="-285750">
              <a:lnSpc>
                <a:spcPct val="150000"/>
              </a:lnSpc>
              <a:buFont typeface="Arial" panose="020B0604020202020204" pitchFamily="34" charset="0"/>
              <a:buChar char="•"/>
            </a:pPr>
            <a:r>
              <a:rPr lang="en-GB" sz="1600" dirty="0">
                <a:solidFill>
                  <a:srgbClr val="3F5664"/>
                </a:solidFill>
              </a:rPr>
              <a:t>Confusion</a:t>
            </a:r>
          </a:p>
          <a:p>
            <a:pPr marL="742950" lvl="1" indent="-285750">
              <a:lnSpc>
                <a:spcPct val="150000"/>
              </a:lnSpc>
              <a:buFont typeface="Arial" panose="020B0604020202020204" pitchFamily="34" charset="0"/>
              <a:buChar char="•"/>
            </a:pPr>
            <a:r>
              <a:rPr lang="en-GB" sz="1600" dirty="0">
                <a:solidFill>
                  <a:srgbClr val="3F5664"/>
                </a:solidFill>
              </a:rPr>
              <a:t>UTIs</a:t>
            </a:r>
          </a:p>
          <a:p>
            <a:pPr marL="742950" lvl="1" indent="-285750">
              <a:lnSpc>
                <a:spcPct val="150000"/>
              </a:lnSpc>
              <a:buFont typeface="Arial" panose="020B0604020202020204" pitchFamily="34" charset="0"/>
              <a:buChar char="•"/>
            </a:pPr>
            <a:r>
              <a:rPr lang="en-GB" sz="1600" dirty="0">
                <a:solidFill>
                  <a:srgbClr val="3F5664"/>
                </a:solidFill>
              </a:rPr>
              <a:t>Falls		</a:t>
            </a:r>
          </a:p>
          <a:p>
            <a:pPr marL="742950" lvl="1" indent="-285750">
              <a:lnSpc>
                <a:spcPct val="150000"/>
              </a:lnSpc>
              <a:buFont typeface="Arial" panose="020B0604020202020204" pitchFamily="34" charset="0"/>
              <a:buChar char="•"/>
            </a:pPr>
            <a:r>
              <a:rPr lang="en-GB" sz="1600" dirty="0">
                <a:solidFill>
                  <a:srgbClr val="3F5664"/>
                </a:solidFill>
              </a:rPr>
              <a:t>Constipation</a:t>
            </a:r>
          </a:p>
          <a:p>
            <a:pPr marL="742950" lvl="1" indent="-285750">
              <a:lnSpc>
                <a:spcPct val="150000"/>
              </a:lnSpc>
              <a:buFont typeface="Arial" panose="020B0604020202020204" pitchFamily="34" charset="0"/>
              <a:buChar char="•"/>
            </a:pPr>
            <a:r>
              <a:rPr lang="en-GB" sz="1600" dirty="0">
                <a:solidFill>
                  <a:srgbClr val="3F5664"/>
                </a:solidFill>
              </a:rPr>
              <a:t>Increased risk of infection / sepsis</a:t>
            </a:r>
          </a:p>
          <a:p>
            <a:pPr marL="742950" lvl="1" indent="-285750">
              <a:lnSpc>
                <a:spcPct val="150000"/>
              </a:lnSpc>
              <a:buFont typeface="Arial" panose="020B0604020202020204" pitchFamily="34" charset="0"/>
              <a:buChar char="•"/>
            </a:pPr>
            <a:r>
              <a:rPr lang="en-GB" sz="1600" dirty="0">
                <a:solidFill>
                  <a:srgbClr val="3F5664"/>
                </a:solidFill>
              </a:rPr>
              <a:t>Low mood and energy so loss of independence and mobility</a:t>
            </a:r>
          </a:p>
        </p:txBody>
      </p:sp>
      <p:sp>
        <p:nvSpPr>
          <p:cNvPr id="17" name="TextBox 16">
            <a:extLst>
              <a:ext uri="{FF2B5EF4-FFF2-40B4-BE49-F238E27FC236}">
                <a16:creationId xmlns:a16="http://schemas.microsoft.com/office/drawing/2014/main" id="{C92B0EF7-E854-4999-A081-9159140EBC1B}"/>
              </a:ext>
            </a:extLst>
          </p:cNvPr>
          <p:cNvSpPr txBox="1"/>
          <p:nvPr/>
        </p:nvSpPr>
        <p:spPr>
          <a:xfrm>
            <a:off x="2357390" y="2519713"/>
            <a:ext cx="1656184" cy="923330"/>
          </a:xfrm>
          <a:prstGeom prst="rect">
            <a:avLst/>
          </a:prstGeom>
          <a:noFill/>
        </p:spPr>
        <p:txBody>
          <a:bodyPr wrap="square" rtlCol="0">
            <a:spAutoFit/>
          </a:bodyPr>
          <a:lstStyle/>
          <a:p>
            <a:pPr algn="ctr"/>
            <a:r>
              <a:rPr lang="en-GB" sz="1800" dirty="0">
                <a:solidFill>
                  <a:srgbClr val="33787D"/>
                </a:solidFill>
                <a:effectLst/>
                <a:latin typeface="Arial" panose="020B0604020202020204" pitchFamily="34" charset="0"/>
                <a:ea typeface="Calibri" panose="020F0502020204030204" pitchFamily="34" charset="0"/>
              </a:rPr>
              <a:t>of older people are dehydrated</a:t>
            </a:r>
            <a:endParaRPr lang="en-GB" dirty="0">
              <a:solidFill>
                <a:srgbClr val="33787D"/>
              </a:solidFill>
            </a:endParaRPr>
          </a:p>
        </p:txBody>
      </p:sp>
      <p:sp>
        <p:nvSpPr>
          <p:cNvPr id="19" name="Rectangle 18">
            <a:extLst>
              <a:ext uri="{FF2B5EF4-FFF2-40B4-BE49-F238E27FC236}">
                <a16:creationId xmlns:a16="http://schemas.microsoft.com/office/drawing/2014/main" id="{A50CA196-FE65-4BA5-845F-378A9A75A0CC}"/>
              </a:ext>
            </a:extLst>
          </p:cNvPr>
          <p:cNvSpPr/>
          <p:nvPr/>
        </p:nvSpPr>
        <p:spPr>
          <a:xfrm>
            <a:off x="2439035" y="1618740"/>
            <a:ext cx="1569660" cy="923330"/>
          </a:xfrm>
          <a:prstGeom prst="rect">
            <a:avLst/>
          </a:prstGeom>
          <a:noFill/>
        </p:spPr>
        <p:txBody>
          <a:bodyPr wrap="none" lIns="91440" tIns="45720" rIns="91440" bIns="45720">
            <a:spAutoFit/>
          </a:bodyPr>
          <a:lstStyle/>
          <a:p>
            <a:pPr algn="ctr"/>
            <a:r>
              <a:rPr lang="en-US" sz="5400" b="0" cap="none" spc="0" dirty="0">
                <a:ln w="0"/>
                <a:solidFill>
                  <a:srgbClr val="C00000"/>
                </a:solidFill>
                <a:effectLst>
                  <a:outerShdw blurRad="38100" dist="19050" dir="2700000" algn="tl" rotWithShape="0">
                    <a:schemeClr val="dk1">
                      <a:alpha val="40000"/>
                    </a:schemeClr>
                  </a:outerShdw>
                </a:effectLst>
              </a:rPr>
              <a:t>20%</a:t>
            </a:r>
          </a:p>
        </p:txBody>
      </p:sp>
      <p:sp>
        <p:nvSpPr>
          <p:cNvPr id="21" name="TextBox 20">
            <a:extLst>
              <a:ext uri="{FF2B5EF4-FFF2-40B4-BE49-F238E27FC236}">
                <a16:creationId xmlns:a16="http://schemas.microsoft.com/office/drawing/2014/main" id="{0D6F3775-E2E6-4DAF-9685-E101A7E12032}"/>
              </a:ext>
            </a:extLst>
          </p:cNvPr>
          <p:cNvSpPr txBox="1"/>
          <p:nvPr/>
        </p:nvSpPr>
        <p:spPr>
          <a:xfrm>
            <a:off x="4799026" y="2507062"/>
            <a:ext cx="1656184" cy="923330"/>
          </a:xfrm>
          <a:prstGeom prst="rect">
            <a:avLst/>
          </a:prstGeom>
          <a:noFill/>
        </p:spPr>
        <p:txBody>
          <a:bodyPr wrap="square" rtlCol="0">
            <a:spAutoFit/>
          </a:bodyPr>
          <a:lstStyle/>
          <a:p>
            <a:pPr algn="ctr"/>
            <a:r>
              <a:rPr lang="en-GB" dirty="0">
                <a:solidFill>
                  <a:srgbClr val="33787D"/>
                </a:solidFill>
                <a:latin typeface="Arial" panose="020B0604020202020204" pitchFamily="34" charset="0"/>
                <a:ea typeface="Calibri" panose="020F0502020204030204" pitchFamily="34" charset="0"/>
              </a:rPr>
              <a:t>h</a:t>
            </a:r>
            <a:r>
              <a:rPr lang="en-GB" sz="1800" dirty="0">
                <a:solidFill>
                  <a:srgbClr val="33787D"/>
                </a:solidFill>
                <a:effectLst/>
                <a:latin typeface="Arial" panose="020B0604020202020204" pitchFamily="34" charset="0"/>
                <a:ea typeface="Calibri" panose="020F0502020204030204" pitchFamily="34" charset="0"/>
              </a:rPr>
              <a:t>ave impending dehydration</a:t>
            </a:r>
            <a:endParaRPr lang="en-GB" dirty="0">
              <a:solidFill>
                <a:srgbClr val="33787D"/>
              </a:solidFill>
            </a:endParaRPr>
          </a:p>
        </p:txBody>
      </p:sp>
      <p:sp>
        <p:nvSpPr>
          <p:cNvPr id="23" name="Rectangle 22">
            <a:extLst>
              <a:ext uri="{FF2B5EF4-FFF2-40B4-BE49-F238E27FC236}">
                <a16:creationId xmlns:a16="http://schemas.microsoft.com/office/drawing/2014/main" id="{3DA1087A-81B0-49B1-9A4A-081AC61A1CC8}"/>
              </a:ext>
            </a:extLst>
          </p:cNvPr>
          <p:cNvSpPr/>
          <p:nvPr/>
        </p:nvSpPr>
        <p:spPr>
          <a:xfrm>
            <a:off x="4788024" y="1621859"/>
            <a:ext cx="1569660" cy="923330"/>
          </a:xfrm>
          <a:prstGeom prst="rect">
            <a:avLst/>
          </a:prstGeom>
          <a:noFill/>
        </p:spPr>
        <p:txBody>
          <a:bodyPr wrap="none" lIns="91440" tIns="45720" rIns="91440" bIns="45720">
            <a:spAutoFit/>
          </a:bodyPr>
          <a:lstStyle/>
          <a:p>
            <a:pPr algn="ctr"/>
            <a:r>
              <a:rPr lang="en-US" sz="5400" b="0" cap="none" spc="0" dirty="0">
                <a:ln w="0"/>
                <a:solidFill>
                  <a:srgbClr val="C00000"/>
                </a:solidFill>
                <a:effectLst>
                  <a:outerShdw blurRad="38100" dist="19050" dir="2700000" algn="tl" rotWithShape="0">
                    <a:schemeClr val="dk1">
                      <a:alpha val="40000"/>
                    </a:schemeClr>
                  </a:outerShdw>
                </a:effectLst>
              </a:rPr>
              <a:t>28%</a:t>
            </a:r>
          </a:p>
        </p:txBody>
      </p:sp>
      <p:pic>
        <p:nvPicPr>
          <p:cNvPr id="6" name="Picture 5">
            <a:extLst>
              <a:ext uri="{FF2B5EF4-FFF2-40B4-BE49-F238E27FC236}">
                <a16:creationId xmlns:a16="http://schemas.microsoft.com/office/drawing/2014/main" id="{ED7A36D5-9F6C-481E-BC8A-F14E8FDBC7E7}"/>
              </a:ext>
            </a:extLst>
          </p:cNvPr>
          <p:cNvPicPr>
            <a:picLocks noChangeAspect="1"/>
          </p:cNvPicPr>
          <p:nvPr/>
        </p:nvPicPr>
        <p:blipFill>
          <a:blip r:embed="rId3"/>
          <a:stretch>
            <a:fillRect/>
          </a:stretch>
        </p:blipFill>
        <p:spPr>
          <a:xfrm>
            <a:off x="4317823" y="3483402"/>
            <a:ext cx="2905125" cy="1628775"/>
          </a:xfrm>
          <a:prstGeom prst="rect">
            <a:avLst/>
          </a:prstGeom>
        </p:spPr>
      </p:pic>
      <p:pic>
        <p:nvPicPr>
          <p:cNvPr id="7" name="Picture 6">
            <a:extLst>
              <a:ext uri="{FF2B5EF4-FFF2-40B4-BE49-F238E27FC236}">
                <a16:creationId xmlns:a16="http://schemas.microsoft.com/office/drawing/2014/main" id="{8A65CDE6-C17E-4B62-9D12-12F7BF175B87}"/>
              </a:ext>
            </a:extLst>
          </p:cNvPr>
          <p:cNvPicPr>
            <a:picLocks noChangeAspect="1"/>
          </p:cNvPicPr>
          <p:nvPr/>
        </p:nvPicPr>
        <p:blipFill>
          <a:blip r:embed="rId4"/>
          <a:stretch>
            <a:fillRect/>
          </a:stretch>
        </p:blipFill>
        <p:spPr>
          <a:xfrm>
            <a:off x="5868273" y="5236141"/>
            <a:ext cx="2905125" cy="1132860"/>
          </a:xfrm>
          <a:prstGeom prst="rect">
            <a:avLst/>
          </a:prstGeom>
        </p:spPr>
      </p:pic>
      <p:pic>
        <p:nvPicPr>
          <p:cNvPr id="10" name="Picture 9" descr="Why are we all dehydrated at work and at home? · Waterlogic">
            <a:extLst>
              <a:ext uri="{FF2B5EF4-FFF2-40B4-BE49-F238E27FC236}">
                <a16:creationId xmlns:a16="http://schemas.microsoft.com/office/drawing/2014/main" id="{0B81E1E6-C23B-4400-A342-521539880438}"/>
              </a:ext>
            </a:extLst>
          </p:cNvPr>
          <p:cNvPicPr/>
          <p:nvPr/>
        </p:nvPicPr>
        <p:blipFill rotWithShape="1">
          <a:blip r:embed="rId5" cstate="print">
            <a:extLst>
              <a:ext uri="{28A0092B-C50C-407E-A947-70E740481C1C}">
                <a14:useLocalDpi xmlns:a14="http://schemas.microsoft.com/office/drawing/2010/main" val="0"/>
              </a:ext>
            </a:extLst>
          </a:blip>
          <a:srcRect l="32406" r="32362"/>
          <a:stretch/>
        </p:blipFill>
        <p:spPr bwMode="auto">
          <a:xfrm>
            <a:off x="6731958" y="1844881"/>
            <a:ext cx="1969303" cy="1059554"/>
          </a:xfrm>
          <a:prstGeom prst="rect">
            <a:avLst/>
          </a:prstGeom>
          <a:noFill/>
          <a:ln>
            <a:noFill/>
          </a:ln>
          <a:extLst>
            <a:ext uri="{53640926-AAD7-44D8-BBD7-CCE9431645EC}">
              <a14:shadowObscured xmlns:a14="http://schemas.microsoft.com/office/drawing/2010/main"/>
            </a:ext>
          </a:extLst>
        </p:spPr>
      </p:pic>
      <p:pic>
        <p:nvPicPr>
          <p:cNvPr id="11" name="Picture 10" descr="Dehydration affects your brain, kidneys and heart - Know what happens to  your body when it is dehydrated | Health Tips and News">
            <a:extLst>
              <a:ext uri="{FF2B5EF4-FFF2-40B4-BE49-F238E27FC236}">
                <a16:creationId xmlns:a16="http://schemas.microsoft.com/office/drawing/2014/main" id="{C8E80836-45D3-4F6D-ADD9-8CB131DC4F89}"/>
              </a:ext>
            </a:extLst>
          </p:cNvPr>
          <p:cNvPicPr/>
          <p:nvPr/>
        </p:nvPicPr>
        <p:blipFill rotWithShape="1">
          <a:blip r:embed="rId6">
            <a:extLst>
              <a:ext uri="{28A0092B-C50C-407E-A947-70E740481C1C}">
                <a14:useLocalDpi xmlns:a14="http://schemas.microsoft.com/office/drawing/2010/main" val="0"/>
              </a:ext>
            </a:extLst>
          </a:blip>
          <a:srcRect l="26105" r="18370"/>
          <a:stretch/>
        </p:blipFill>
        <p:spPr bwMode="auto">
          <a:xfrm>
            <a:off x="694255" y="1772634"/>
            <a:ext cx="1043388" cy="1468856"/>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563EE124-19B0-4CC7-84F9-12E00DAF7B0A}"/>
              </a:ext>
            </a:extLst>
          </p:cNvPr>
          <p:cNvPicPr/>
          <p:nvPr/>
        </p:nvPicPr>
        <p:blipFill rotWithShape="1">
          <a:blip r:embed="rId7"/>
          <a:srcRect l="15789" t="20682" r="19233" b="12547"/>
          <a:stretch/>
        </p:blipFill>
        <p:spPr bwMode="auto">
          <a:xfrm>
            <a:off x="7020272" y="188640"/>
            <a:ext cx="1689597" cy="100811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90EF6EBE-C230-425A-8C96-FC39091B094A}"/>
              </a:ext>
            </a:extLst>
          </p:cNvPr>
          <p:cNvSpPr txBox="1">
            <a:spLocks/>
          </p:cNvSpPr>
          <p:nvPr/>
        </p:nvSpPr>
        <p:spPr>
          <a:xfrm>
            <a:off x="323528" y="1029037"/>
            <a:ext cx="6696744"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r>
              <a:rPr lang="en-GB" sz="3200" b="1" kern="0" dirty="0"/>
              <a:t>Some key stats - dehydration</a:t>
            </a:r>
            <a:endParaRPr lang="en-GB" kern="0" dirty="0"/>
          </a:p>
        </p:txBody>
      </p:sp>
      <p:pic>
        <p:nvPicPr>
          <p:cNvPr id="15" name="Picture 14" descr="Age UK Salford Pledge- 10% Better Campaign">
            <a:extLst>
              <a:ext uri="{FF2B5EF4-FFF2-40B4-BE49-F238E27FC236}">
                <a16:creationId xmlns:a16="http://schemas.microsoft.com/office/drawing/2014/main" id="{93C5D82E-46D0-477E-A336-008B8865210C}"/>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443981" y="164305"/>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745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6B87-F8F7-4C82-9513-0B0D12E44EDF}"/>
              </a:ext>
            </a:extLst>
          </p:cNvPr>
          <p:cNvSpPr>
            <a:spLocks noGrp="1"/>
          </p:cNvSpPr>
          <p:nvPr>
            <p:ph type="title"/>
          </p:nvPr>
        </p:nvSpPr>
        <p:spPr>
          <a:xfrm>
            <a:off x="539552" y="1257161"/>
            <a:ext cx="7715200" cy="534392"/>
          </a:xfrm>
        </p:spPr>
        <p:txBody>
          <a:bodyPr/>
          <a:lstStyle/>
          <a:p>
            <a:pPr algn="ctr"/>
            <a:r>
              <a:rPr lang="en-GB" b="1" dirty="0"/>
              <a:t>Benefits of Good Nutrition and Hydration</a:t>
            </a:r>
            <a:endParaRPr lang="en-GB" dirty="0"/>
          </a:p>
        </p:txBody>
      </p:sp>
      <p:sp>
        <p:nvSpPr>
          <p:cNvPr id="3" name="Content Placeholder 2">
            <a:extLst>
              <a:ext uri="{FF2B5EF4-FFF2-40B4-BE49-F238E27FC236}">
                <a16:creationId xmlns:a16="http://schemas.microsoft.com/office/drawing/2014/main" id="{90C83CCA-3CBA-46AE-BAF8-921F11BEE529}"/>
              </a:ext>
            </a:extLst>
          </p:cNvPr>
          <p:cNvSpPr>
            <a:spLocks noGrp="1"/>
          </p:cNvSpPr>
          <p:nvPr>
            <p:ph idx="1"/>
          </p:nvPr>
        </p:nvSpPr>
        <p:spPr>
          <a:xfrm>
            <a:off x="457200" y="1880076"/>
            <a:ext cx="8075240" cy="2629044"/>
          </a:xfrm>
        </p:spPr>
        <p:txBody>
          <a:bodyPr/>
          <a:lstStyle/>
          <a:p>
            <a:pPr algn="ctr" hangingPunct="0"/>
            <a:r>
              <a:rPr lang="en-GB" sz="3200" u="sng" dirty="0">
                <a:solidFill>
                  <a:schemeClr val="tx1"/>
                </a:solidFill>
              </a:rPr>
              <a:t>Greater Independence</a:t>
            </a:r>
          </a:p>
          <a:p>
            <a:pPr hangingPunct="0">
              <a:spcBef>
                <a:spcPts val="0"/>
              </a:spcBef>
            </a:pPr>
            <a:r>
              <a:rPr lang="en-GB" sz="4000" dirty="0"/>
              <a:t>Improved </a:t>
            </a:r>
          </a:p>
          <a:p>
            <a:pPr hangingPunct="0">
              <a:spcBef>
                <a:spcPts val="0"/>
              </a:spcBef>
            </a:pPr>
            <a:r>
              <a:rPr lang="en-GB" sz="2800" b="1" dirty="0">
                <a:solidFill>
                  <a:srgbClr val="DB3196"/>
                </a:solidFill>
              </a:rPr>
              <a:t> </a:t>
            </a:r>
            <a:r>
              <a:rPr lang="en-GB" sz="1600" b="1" dirty="0">
                <a:solidFill>
                  <a:srgbClr val="DB3196"/>
                </a:solidFill>
              </a:rPr>
              <a:t>             </a:t>
            </a:r>
            <a:r>
              <a:rPr lang="en-GB" sz="2000" b="1" dirty="0">
                <a:solidFill>
                  <a:srgbClr val="DB3196"/>
                </a:solidFill>
              </a:rPr>
              <a:t>Health and Wellbeing    </a:t>
            </a:r>
            <a:r>
              <a:rPr lang="en-GB" sz="2000" b="1" dirty="0">
                <a:solidFill>
                  <a:srgbClr val="F2B800"/>
                </a:solidFill>
              </a:rPr>
              <a:t>				   		        Energy levels</a:t>
            </a:r>
            <a:r>
              <a:rPr lang="en-GB" sz="2000" b="1" dirty="0">
                <a:solidFill>
                  <a:srgbClr val="7CBF33"/>
                </a:solidFill>
              </a:rPr>
              <a:t>                                            				         Mobility</a:t>
            </a:r>
            <a:r>
              <a:rPr lang="en-GB" sz="2000" b="1" dirty="0">
                <a:solidFill>
                  <a:srgbClr val="F2B800"/>
                </a:solidFill>
              </a:rPr>
              <a:t>                               			</a:t>
            </a:r>
            <a:r>
              <a:rPr lang="en-GB" sz="2000" b="1" dirty="0">
                <a:solidFill>
                  <a:srgbClr val="7CBF33"/>
                </a:solidFill>
              </a:rPr>
              <a:t>                        </a:t>
            </a:r>
            <a:r>
              <a:rPr lang="en-GB" sz="2000" b="1" dirty="0">
                <a:solidFill>
                  <a:srgbClr val="00B0F0"/>
                </a:solidFill>
              </a:rPr>
              <a:t>Concentration </a:t>
            </a:r>
            <a:r>
              <a:rPr lang="en-GB" b="1" dirty="0"/>
              <a:t> </a:t>
            </a:r>
            <a:endParaRPr lang="en-GB" dirty="0"/>
          </a:p>
        </p:txBody>
      </p:sp>
      <p:sp>
        <p:nvSpPr>
          <p:cNvPr id="4" name="TextBox 3">
            <a:extLst>
              <a:ext uri="{FF2B5EF4-FFF2-40B4-BE49-F238E27FC236}">
                <a16:creationId xmlns:a16="http://schemas.microsoft.com/office/drawing/2014/main" id="{9290D8FF-2895-44BB-BE3D-80F028D51696}"/>
              </a:ext>
            </a:extLst>
          </p:cNvPr>
          <p:cNvSpPr txBox="1"/>
          <p:nvPr/>
        </p:nvSpPr>
        <p:spPr>
          <a:xfrm>
            <a:off x="1558008" y="4481796"/>
            <a:ext cx="6768752" cy="1600438"/>
          </a:xfrm>
          <a:prstGeom prst="rect">
            <a:avLst/>
          </a:prstGeom>
          <a:noFill/>
        </p:spPr>
        <p:txBody>
          <a:bodyPr wrap="square" rtlCol="0">
            <a:spAutoFit/>
          </a:bodyPr>
          <a:lstStyle/>
          <a:p>
            <a:pPr lvl="0" indent="0" hangingPunct="0"/>
            <a:r>
              <a:rPr lang="en-GB" sz="4000" dirty="0">
                <a:solidFill>
                  <a:srgbClr val="2D2F93"/>
                </a:solidFill>
              </a:rPr>
              <a:t>Reduced</a:t>
            </a:r>
            <a:r>
              <a:rPr lang="en-GB" sz="4000" dirty="0"/>
              <a:t> </a:t>
            </a:r>
          </a:p>
          <a:p>
            <a:pPr lvl="0" hangingPunct="0"/>
            <a:r>
              <a:rPr lang="en-GB" b="1" dirty="0">
                <a:solidFill>
                  <a:srgbClr val="DB3196"/>
                </a:solidFill>
              </a:rPr>
              <a:t>  </a:t>
            </a:r>
            <a:r>
              <a:rPr lang="en-GB" sz="2000" b="1" dirty="0">
                <a:solidFill>
                  <a:srgbClr val="F2B800"/>
                </a:solidFill>
              </a:rPr>
              <a:t> </a:t>
            </a:r>
            <a:r>
              <a:rPr lang="en-GB" sz="2000" b="1" dirty="0">
                <a:solidFill>
                  <a:srgbClr val="DB3196"/>
                </a:solidFill>
              </a:rPr>
              <a:t>Urinary Tract Infections (UTIs) </a:t>
            </a:r>
          </a:p>
          <a:p>
            <a:pPr lvl="0" hangingPunct="0"/>
            <a:r>
              <a:rPr lang="en-GB" sz="2000" b="1" dirty="0">
                <a:solidFill>
                  <a:srgbClr val="DB3196"/>
                </a:solidFill>
              </a:rPr>
              <a:t>                            </a:t>
            </a:r>
            <a:r>
              <a:rPr lang="en-GB" sz="2000" b="1" dirty="0">
                <a:solidFill>
                  <a:srgbClr val="F2B800"/>
                </a:solidFill>
              </a:rPr>
              <a:t>Use of Anti-</a:t>
            </a:r>
            <a:r>
              <a:rPr lang="en-GB" sz="2000" b="1" dirty="0" err="1">
                <a:solidFill>
                  <a:srgbClr val="F2B800"/>
                </a:solidFill>
              </a:rPr>
              <a:t>biotics</a:t>
            </a:r>
            <a:endParaRPr lang="en-GB" sz="2000" b="1" dirty="0">
              <a:solidFill>
                <a:srgbClr val="F2B800"/>
              </a:solidFill>
            </a:endParaRPr>
          </a:p>
          <a:p>
            <a:r>
              <a:rPr lang="en-GB" dirty="0"/>
              <a:t>                                                              </a:t>
            </a:r>
            <a:r>
              <a:rPr lang="en-GB" b="1" dirty="0">
                <a:solidFill>
                  <a:srgbClr val="7CBF33"/>
                </a:solidFill>
              </a:rPr>
              <a:t>Falls</a:t>
            </a:r>
          </a:p>
        </p:txBody>
      </p:sp>
      <p:sp>
        <p:nvSpPr>
          <p:cNvPr id="5" name="Up Arrow 4"/>
          <p:cNvSpPr/>
          <p:nvPr/>
        </p:nvSpPr>
        <p:spPr>
          <a:xfrm>
            <a:off x="7068923" y="2093435"/>
            <a:ext cx="1224136" cy="2309688"/>
          </a:xfrm>
          <a:prstGeom prst="upArrow">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U</a:t>
            </a:r>
          </a:p>
          <a:p>
            <a:pPr algn="ctr"/>
            <a:r>
              <a:rPr lang="en-GB" sz="3600" b="1" dirty="0"/>
              <a:t>P</a:t>
            </a:r>
          </a:p>
        </p:txBody>
      </p:sp>
      <p:sp>
        <p:nvSpPr>
          <p:cNvPr id="7" name="Down Arrow 6"/>
          <p:cNvSpPr/>
          <p:nvPr/>
        </p:nvSpPr>
        <p:spPr>
          <a:xfrm>
            <a:off x="539552" y="4365104"/>
            <a:ext cx="936104" cy="1512168"/>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b="1" dirty="0"/>
              <a:t>D</a:t>
            </a:r>
          </a:p>
          <a:p>
            <a:pPr algn="ctr"/>
            <a:r>
              <a:rPr lang="en-GB" b="1" dirty="0"/>
              <a:t>O</a:t>
            </a:r>
          </a:p>
          <a:p>
            <a:pPr algn="ctr"/>
            <a:r>
              <a:rPr lang="en-GB" b="1" dirty="0"/>
              <a:t>W</a:t>
            </a:r>
          </a:p>
          <a:p>
            <a:pPr algn="ctr"/>
            <a:r>
              <a:rPr lang="en-GB" b="1" dirty="0"/>
              <a:t>N</a:t>
            </a:r>
          </a:p>
          <a:p>
            <a:pPr algn="ctr"/>
            <a:endParaRPr lang="en-GB" dirty="0"/>
          </a:p>
        </p:txBody>
      </p:sp>
      <p:pic>
        <p:nvPicPr>
          <p:cNvPr id="10" name="Picture 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966658"/>
            <a:ext cx="449399" cy="495449"/>
          </a:xfrm>
          <a:prstGeom prst="rect">
            <a:avLst/>
          </a:prstGeom>
          <a:noFill/>
          <a:ln>
            <a:noFill/>
          </a:ln>
        </p:spPr>
      </p:pic>
      <p:pic>
        <p:nvPicPr>
          <p:cNvPr id="11" name="Picture 10"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368" y="3258359"/>
            <a:ext cx="449399" cy="495449"/>
          </a:xfrm>
          <a:prstGeom prst="rect">
            <a:avLst/>
          </a:prstGeom>
          <a:noFill/>
          <a:ln>
            <a:noFill/>
          </a:ln>
        </p:spPr>
      </p:pic>
      <p:pic>
        <p:nvPicPr>
          <p:cNvPr id="12" name="Picture 11"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487" y="3562172"/>
            <a:ext cx="449399" cy="495449"/>
          </a:xfrm>
          <a:prstGeom prst="rect">
            <a:avLst/>
          </a:prstGeom>
          <a:noFill/>
          <a:ln>
            <a:noFill/>
          </a:ln>
        </p:spPr>
      </p:pic>
      <p:pic>
        <p:nvPicPr>
          <p:cNvPr id="13" name="Picture 12"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049" y="3907674"/>
            <a:ext cx="449399" cy="495449"/>
          </a:xfrm>
          <a:prstGeom prst="rect">
            <a:avLst/>
          </a:prstGeom>
          <a:noFill/>
          <a:ln>
            <a:noFill/>
          </a:ln>
        </p:spPr>
      </p:pic>
      <p:pic>
        <p:nvPicPr>
          <p:cNvPr id="14" name="Picture 13" descr="Related image"/>
          <p:cNvPicPr/>
          <p:nvPr/>
        </p:nvPicPr>
        <p:blipFill rotWithShape="1">
          <a:blip r:embed="rId4" cstate="print">
            <a:extLst>
              <a:ext uri="{28A0092B-C50C-407E-A947-70E740481C1C}">
                <a14:useLocalDpi xmlns:a14="http://schemas.microsoft.com/office/drawing/2010/main" val="0"/>
              </a:ext>
            </a:extLst>
          </a:blip>
          <a:srcRect b="10894"/>
          <a:stretch/>
        </p:blipFill>
        <p:spPr bwMode="auto">
          <a:xfrm>
            <a:off x="5522856" y="4908264"/>
            <a:ext cx="516386" cy="514548"/>
          </a:xfrm>
          <a:prstGeom prst="rect">
            <a:avLst/>
          </a:prstGeom>
          <a:noFill/>
          <a:ln>
            <a:noFill/>
          </a:ln>
          <a:extLst>
            <a:ext uri="{53640926-AAD7-44D8-BBD7-CCE9431645EC}">
              <a14:shadowObscured xmlns:a14="http://schemas.microsoft.com/office/drawing/2010/main"/>
            </a:ext>
          </a:extLst>
        </p:spPr>
      </p:pic>
      <p:pic>
        <p:nvPicPr>
          <p:cNvPr id="15" name="Picture 14" descr="Related image"/>
          <p:cNvPicPr/>
          <p:nvPr/>
        </p:nvPicPr>
        <p:blipFill rotWithShape="1">
          <a:blip r:embed="rId4" cstate="print">
            <a:extLst>
              <a:ext uri="{28A0092B-C50C-407E-A947-70E740481C1C}">
                <a14:useLocalDpi xmlns:a14="http://schemas.microsoft.com/office/drawing/2010/main" val="0"/>
              </a:ext>
            </a:extLst>
          </a:blip>
          <a:srcRect b="10894"/>
          <a:stretch/>
        </p:blipFill>
        <p:spPr bwMode="auto">
          <a:xfrm>
            <a:off x="6067153" y="5233385"/>
            <a:ext cx="516386" cy="514548"/>
          </a:xfrm>
          <a:prstGeom prst="rect">
            <a:avLst/>
          </a:prstGeom>
          <a:noFill/>
          <a:ln>
            <a:noFill/>
          </a:ln>
          <a:extLst>
            <a:ext uri="{53640926-AAD7-44D8-BBD7-CCE9431645EC}">
              <a14:shadowObscured xmlns:a14="http://schemas.microsoft.com/office/drawing/2010/main"/>
            </a:ext>
          </a:extLst>
        </p:spPr>
      </p:pic>
      <p:pic>
        <p:nvPicPr>
          <p:cNvPr id="16" name="Picture 15" descr="Related image"/>
          <p:cNvPicPr/>
          <p:nvPr/>
        </p:nvPicPr>
        <p:blipFill rotWithShape="1">
          <a:blip r:embed="rId4" cstate="print">
            <a:extLst>
              <a:ext uri="{28A0092B-C50C-407E-A947-70E740481C1C}">
                <a14:useLocalDpi xmlns:a14="http://schemas.microsoft.com/office/drawing/2010/main" val="0"/>
              </a:ext>
            </a:extLst>
          </a:blip>
          <a:srcRect b="10894"/>
          <a:stretch/>
        </p:blipFill>
        <p:spPr bwMode="auto">
          <a:xfrm>
            <a:off x="6665891" y="5567686"/>
            <a:ext cx="516386" cy="514548"/>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0D49950D-AD2B-44F6-9714-A3E67B64A62E}"/>
              </a:ext>
            </a:extLst>
          </p:cNvPr>
          <p:cNvPicPr/>
          <p:nvPr/>
        </p:nvPicPr>
        <p:blipFill rotWithShape="1">
          <a:blip r:embed="rId5"/>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9" name="Picture 18" descr="Age UK Salford Pledge- 10% Better Campaign">
            <a:extLst>
              <a:ext uri="{FF2B5EF4-FFF2-40B4-BE49-F238E27FC236}">
                <a16:creationId xmlns:a16="http://schemas.microsoft.com/office/drawing/2014/main" id="{9BCB10F2-9862-47F5-AB91-6F3023766623}"/>
              </a:ext>
            </a:extLst>
          </p:cNvPr>
          <p:cNvPicPr/>
          <p:nvPr/>
        </p:nvPicPr>
        <p:blipFill rotWithShape="1">
          <a:blip r:embed="rId6" cstate="print">
            <a:extLst>
              <a:ext uri="{28A0092B-C50C-407E-A947-70E740481C1C}">
                <a14:useLocalDpi xmlns:a14="http://schemas.microsoft.com/office/drawing/2010/main" val="0"/>
              </a:ext>
            </a:extLst>
          </a:blip>
          <a:srcRect l="6785" t="12396" r="5689" b="12397"/>
          <a:stretch/>
        </p:blipFill>
        <p:spPr bwMode="auto">
          <a:xfrm>
            <a:off x="485182" y="252949"/>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54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1000"/>
                                        <p:tgtEl>
                                          <p:spTgt spid="4">
                                            <p:txEl>
                                              <p:pRg st="3" end="3"/>
                                            </p:txEl>
                                          </p:spTgt>
                                        </p:tgtEl>
                                      </p:cBhvr>
                                    </p:animEffect>
                                    <p:anim calcmode="lin" valueType="num">
                                      <p:cBhvr>
                                        <p:cTn id="4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C4363-E9DA-4748-B2C0-09A352C7970D}"/>
              </a:ext>
            </a:extLst>
          </p:cNvPr>
          <p:cNvSpPr>
            <a:spLocks noGrp="1"/>
          </p:cNvSpPr>
          <p:nvPr>
            <p:ph idx="1"/>
          </p:nvPr>
        </p:nvSpPr>
        <p:spPr>
          <a:xfrm>
            <a:off x="322526" y="1168980"/>
            <a:ext cx="8317338" cy="5113143"/>
          </a:xfrm>
          <a:solidFill>
            <a:schemeClr val="bg1"/>
          </a:solidFill>
        </p:spPr>
        <p:txBody>
          <a:bodyPr/>
          <a:lstStyle/>
          <a:p>
            <a:r>
              <a:rPr lang="en-GB" sz="2400" b="1" dirty="0"/>
              <a:t>What do you do if someone you are working with…</a:t>
            </a:r>
          </a:p>
          <a:p>
            <a:endParaRPr lang="en-GB" sz="800" b="1" dirty="0"/>
          </a:p>
          <a:p>
            <a:pPr>
              <a:buFont typeface="Arial" panose="020B0604020202020204" pitchFamily="34" charset="0"/>
              <a:buChar char="•"/>
            </a:pPr>
            <a:r>
              <a:rPr lang="en-GB" sz="2000" dirty="0"/>
              <a:t>Has lost weight without meaning to?</a:t>
            </a:r>
          </a:p>
          <a:p>
            <a:pPr>
              <a:buFont typeface="Arial" panose="020B0604020202020204" pitchFamily="34" charset="0"/>
              <a:buChar char="•"/>
            </a:pPr>
            <a:r>
              <a:rPr lang="en-GB" sz="2000" dirty="0"/>
              <a:t>Often has no food or out of date food in the cupboards?</a:t>
            </a:r>
          </a:p>
          <a:p>
            <a:pPr>
              <a:buFont typeface="Arial" panose="020B0604020202020204" pitchFamily="34" charset="0"/>
              <a:buChar char="•"/>
            </a:pPr>
            <a:r>
              <a:rPr lang="en-GB" sz="2000" dirty="0"/>
              <a:t>Looks like their clothes or jewellery are </a:t>
            </a:r>
          </a:p>
          <a:p>
            <a:pPr marL="0" indent="0"/>
            <a:r>
              <a:rPr lang="en-GB" sz="2000" dirty="0"/>
              <a:t>     loose?</a:t>
            </a:r>
          </a:p>
          <a:p>
            <a:pPr>
              <a:buFont typeface="Arial" panose="020B0604020202020204" pitchFamily="34" charset="0"/>
              <a:buChar char="•"/>
            </a:pPr>
            <a:r>
              <a:rPr lang="en-GB" sz="2000" dirty="0"/>
              <a:t>Looks very thin?</a:t>
            </a:r>
          </a:p>
          <a:p>
            <a:pPr>
              <a:buFont typeface="Arial" panose="020B0604020202020204" pitchFamily="34" charset="0"/>
              <a:buChar char="•"/>
            </a:pPr>
            <a:r>
              <a:rPr lang="en-GB" sz="2000" dirty="0"/>
              <a:t>Has a poor appetite?</a:t>
            </a:r>
          </a:p>
          <a:p>
            <a:pPr marL="0" indent="0"/>
            <a:endParaRPr lang="en-GB" sz="1000" dirty="0"/>
          </a:p>
          <a:p>
            <a:pPr>
              <a:buFont typeface="Arial" panose="020B0604020202020204" pitchFamily="34" charset="0"/>
              <a:buChar char="•"/>
            </a:pPr>
            <a:r>
              <a:rPr lang="en-GB" sz="2000" dirty="0"/>
              <a:t>Often has urine infections?</a:t>
            </a:r>
          </a:p>
          <a:p>
            <a:pPr>
              <a:buFont typeface="Arial" panose="020B0604020202020204" pitchFamily="34" charset="0"/>
              <a:buChar char="•"/>
            </a:pPr>
            <a:r>
              <a:rPr lang="en-GB" sz="2000" dirty="0"/>
              <a:t>Has low energy?</a:t>
            </a:r>
          </a:p>
          <a:p>
            <a:pPr>
              <a:buFont typeface="Arial" panose="020B0604020202020204" pitchFamily="34" charset="0"/>
              <a:buChar char="•"/>
            </a:pPr>
            <a:r>
              <a:rPr lang="en-GB" sz="2000" dirty="0"/>
              <a:t>Seems confused?</a:t>
            </a:r>
          </a:p>
          <a:p>
            <a:pPr>
              <a:buFont typeface="Arial" panose="020B0604020202020204" pitchFamily="34" charset="0"/>
              <a:buChar char="•"/>
            </a:pPr>
            <a:r>
              <a:rPr lang="en-GB" sz="2000" dirty="0"/>
              <a:t>Is dizzy or has had a fall?</a:t>
            </a:r>
          </a:p>
          <a:p>
            <a:pPr>
              <a:buFont typeface="Arial" panose="020B0604020202020204" pitchFamily="34" charset="0"/>
              <a:buChar char="•"/>
            </a:pPr>
            <a:r>
              <a:rPr lang="en-GB" sz="2000" dirty="0"/>
              <a:t>Often does not finish drinks?</a:t>
            </a:r>
          </a:p>
          <a:p>
            <a:pPr>
              <a:buFont typeface="Arial" panose="020B0604020202020204" pitchFamily="34" charset="0"/>
              <a:buChar char="•"/>
            </a:pPr>
            <a:endParaRPr lang="en-GB" sz="2000" dirty="0"/>
          </a:p>
        </p:txBody>
      </p:sp>
      <p:grpSp>
        <p:nvGrpSpPr>
          <p:cNvPr id="7" name="Group 6">
            <a:extLst>
              <a:ext uri="{FF2B5EF4-FFF2-40B4-BE49-F238E27FC236}">
                <a16:creationId xmlns:a16="http://schemas.microsoft.com/office/drawing/2014/main" id="{E27B4F56-7428-4E32-967E-602AB89C81C6}"/>
              </a:ext>
            </a:extLst>
          </p:cNvPr>
          <p:cNvGrpSpPr/>
          <p:nvPr/>
        </p:nvGrpSpPr>
        <p:grpSpPr>
          <a:xfrm>
            <a:off x="5796136" y="2622432"/>
            <a:ext cx="3096344" cy="3139321"/>
            <a:chOff x="5724128" y="2754172"/>
            <a:chExt cx="3177040" cy="3263051"/>
          </a:xfrm>
        </p:grpSpPr>
        <p:sp>
          <p:nvSpPr>
            <p:cNvPr id="3" name="TextBox 2">
              <a:extLst>
                <a:ext uri="{FF2B5EF4-FFF2-40B4-BE49-F238E27FC236}">
                  <a16:creationId xmlns:a16="http://schemas.microsoft.com/office/drawing/2014/main" id="{042327BE-DC03-4043-8423-AA4A6DC8F191}"/>
                </a:ext>
              </a:extLst>
            </p:cNvPr>
            <p:cNvSpPr txBox="1"/>
            <p:nvPr/>
          </p:nvSpPr>
          <p:spPr>
            <a:xfrm>
              <a:off x="5724128" y="2754172"/>
              <a:ext cx="3177040" cy="3263051"/>
            </a:xfrm>
            <a:prstGeom prst="rect">
              <a:avLst/>
            </a:prstGeom>
            <a:solidFill>
              <a:srgbClr val="FF9933"/>
            </a:solidFill>
          </p:spPr>
          <p:txBody>
            <a:bodyPr wrap="square" rtlCol="0">
              <a:spAutoFit/>
            </a:bodyPr>
            <a:lstStyle/>
            <a:p>
              <a:r>
                <a:rPr lang="en-GB" b="1" dirty="0"/>
                <a:t>Can you think of anyone you are working with that is showing any of these signs?</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descr="Image result for thinking stick ma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7779" y="4148695"/>
              <a:ext cx="1134755" cy="1728192"/>
            </a:xfrm>
            <a:prstGeom prst="rect">
              <a:avLst/>
            </a:prstGeom>
            <a:noFill/>
            <a:ln>
              <a:noFill/>
            </a:ln>
          </p:spPr>
        </p:pic>
        <p:pic>
          <p:nvPicPr>
            <p:cNvPr id="5" name="Picture 4" descr="Image result for thinki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185" y="3770209"/>
              <a:ext cx="1304832" cy="1393372"/>
            </a:xfrm>
            <a:prstGeom prst="rect">
              <a:avLst/>
            </a:prstGeom>
            <a:noFill/>
            <a:ln>
              <a:noFill/>
            </a:ln>
          </p:spPr>
        </p:pic>
      </p:grpSp>
      <p:sp>
        <p:nvSpPr>
          <p:cNvPr id="6" name="Rectangle 5">
            <a:extLst>
              <a:ext uri="{FF2B5EF4-FFF2-40B4-BE49-F238E27FC236}">
                <a16:creationId xmlns:a16="http://schemas.microsoft.com/office/drawing/2014/main" id="{A453BBC9-5255-4830-B52F-1AA4747447A1}"/>
              </a:ext>
            </a:extLst>
          </p:cNvPr>
          <p:cNvSpPr/>
          <p:nvPr/>
        </p:nvSpPr>
        <p:spPr>
          <a:xfrm>
            <a:off x="287524" y="5959285"/>
            <a:ext cx="8568952" cy="400110"/>
          </a:xfrm>
          <a:prstGeom prst="rect">
            <a:avLst/>
          </a:prstGeom>
        </p:spPr>
        <p:txBody>
          <a:bodyPr wrap="square">
            <a:spAutoFit/>
          </a:bodyPr>
          <a:lstStyle/>
          <a:p>
            <a:r>
              <a:rPr lang="en-GB" sz="2000" b="1" dirty="0">
                <a:solidFill>
                  <a:srgbClr val="FF0000"/>
                </a:solidFill>
              </a:rPr>
              <a:t>* Wait! Before you refer to the GP, can you use a different approach?</a:t>
            </a:r>
            <a:endParaRPr lang="en-GB" sz="2000" dirty="0">
              <a:solidFill>
                <a:srgbClr val="FF0000"/>
              </a:solidFill>
            </a:endParaRPr>
          </a:p>
        </p:txBody>
      </p:sp>
      <p:pic>
        <p:nvPicPr>
          <p:cNvPr id="9" name="Picture 8">
            <a:extLst>
              <a:ext uri="{FF2B5EF4-FFF2-40B4-BE49-F238E27FC236}">
                <a16:creationId xmlns:a16="http://schemas.microsoft.com/office/drawing/2014/main" id="{039705E5-83F3-4D48-BD53-D3A5B81F6BDB}"/>
              </a:ext>
            </a:extLst>
          </p:cNvPr>
          <p:cNvPicPr/>
          <p:nvPr/>
        </p:nvPicPr>
        <p:blipFill rotWithShape="1">
          <a:blip r:embed="rId5"/>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0" name="Picture 9" descr="Age UK Salford Pledge- 10% Better Campaign">
            <a:extLst>
              <a:ext uri="{FF2B5EF4-FFF2-40B4-BE49-F238E27FC236}">
                <a16:creationId xmlns:a16="http://schemas.microsoft.com/office/drawing/2014/main" id="{34314367-9924-452F-A777-437826408629}"/>
              </a:ext>
            </a:extLst>
          </p:cNvPr>
          <p:cNvPicPr/>
          <p:nvPr/>
        </p:nvPicPr>
        <p:blipFill rotWithShape="1">
          <a:blip r:embed="rId6" cstate="print">
            <a:extLst>
              <a:ext uri="{28A0092B-C50C-407E-A947-70E740481C1C}">
                <a14:useLocalDpi xmlns:a14="http://schemas.microsoft.com/office/drawing/2010/main" val="0"/>
              </a:ext>
            </a:extLst>
          </a:blip>
          <a:srcRect l="6785" t="12396" r="5689" b="12397"/>
          <a:stretch/>
        </p:blipFill>
        <p:spPr bwMode="auto">
          <a:xfrm>
            <a:off x="467544" y="203449"/>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65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1C5A-DF4A-4249-8AC5-C77039F5E086}"/>
              </a:ext>
            </a:extLst>
          </p:cNvPr>
          <p:cNvSpPr>
            <a:spLocks noGrp="1"/>
          </p:cNvSpPr>
          <p:nvPr>
            <p:ph type="title"/>
          </p:nvPr>
        </p:nvSpPr>
        <p:spPr>
          <a:xfrm>
            <a:off x="1907704" y="697840"/>
            <a:ext cx="5470521" cy="889000"/>
          </a:xfrm>
        </p:spPr>
        <p:txBody>
          <a:bodyPr/>
          <a:lstStyle/>
          <a:p>
            <a:pPr algn="ctr"/>
            <a:r>
              <a:rPr lang="en-GB" sz="3200" b="1" dirty="0"/>
              <a:t>Optional Real life Stories</a:t>
            </a:r>
          </a:p>
        </p:txBody>
      </p:sp>
      <p:sp>
        <p:nvSpPr>
          <p:cNvPr id="8" name="Title 1">
            <a:extLst>
              <a:ext uri="{FF2B5EF4-FFF2-40B4-BE49-F238E27FC236}">
                <a16:creationId xmlns:a16="http://schemas.microsoft.com/office/drawing/2014/main" id="{2B613E5C-2C7D-47C3-967B-1FFE6DBAE37B}"/>
              </a:ext>
            </a:extLst>
          </p:cNvPr>
          <p:cNvSpPr txBox="1">
            <a:spLocks/>
          </p:cNvSpPr>
          <p:nvPr/>
        </p:nvSpPr>
        <p:spPr>
          <a:xfrm>
            <a:off x="2359702" y="1323758"/>
            <a:ext cx="4104456" cy="2736304"/>
          </a:xfrm>
          <a:prstGeom prst="rect">
            <a:avLst/>
          </a:prstGeom>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r>
              <a:rPr lang="en-GB" sz="2400" b="1" dirty="0"/>
              <a:t>Explore:</a:t>
            </a:r>
          </a:p>
          <a:p>
            <a:endParaRPr lang="en-GB" sz="1000" dirty="0"/>
          </a:p>
          <a:p>
            <a:pPr marL="457200" indent="-457200" algn="ctr">
              <a:buFont typeface="Wingdings" panose="05000000000000000000" pitchFamily="2" charset="2"/>
              <a:buChar char="Ø"/>
            </a:pPr>
            <a:r>
              <a:rPr lang="en-GB" sz="2400" b="1" dirty="0"/>
              <a:t>Emily’s case study</a:t>
            </a:r>
          </a:p>
          <a:p>
            <a:pPr algn="ctr"/>
            <a:endParaRPr lang="en-GB" sz="2400" b="1" dirty="0"/>
          </a:p>
          <a:p>
            <a:pPr marL="457200" indent="-457200" algn="ctr">
              <a:buFont typeface="Wingdings" panose="05000000000000000000" pitchFamily="2" charset="2"/>
              <a:buChar char="Ø"/>
            </a:pPr>
            <a:r>
              <a:rPr lang="en-GB" sz="2400" b="1" dirty="0"/>
              <a:t>Hidden Hunger</a:t>
            </a:r>
          </a:p>
          <a:p>
            <a:pPr algn="ctr"/>
            <a:endParaRPr lang="en-GB" sz="2400" b="1" dirty="0"/>
          </a:p>
          <a:p>
            <a:pPr marL="457200" indent="-457200" algn="ctr">
              <a:buFont typeface="Wingdings" panose="05000000000000000000" pitchFamily="2" charset="2"/>
              <a:buChar char="Ø"/>
            </a:pPr>
            <a:r>
              <a:rPr lang="en-GB" sz="2400" b="1" dirty="0"/>
              <a:t> </a:t>
            </a:r>
            <a:r>
              <a:rPr lang="en-GB" sz="2400" b="1" kern="0" dirty="0"/>
              <a:t>Grandad’s Story</a:t>
            </a:r>
          </a:p>
          <a:p>
            <a:pPr algn="ctr"/>
            <a:r>
              <a:rPr lang="en-GB" sz="2000" u="sng" dirty="0">
                <a:solidFill>
                  <a:srgbClr val="0000FF"/>
                </a:solidFill>
                <a:effectLst/>
                <a:latin typeface="Calibri" panose="020F0502020204030204" pitchFamily="34" charset="0"/>
                <a:ea typeface="Calibri" panose="020F0502020204030204" pitchFamily="34" charset="0"/>
                <a:hlinkClick r:id="rId3"/>
              </a:rPr>
              <a:t>https://vimeo.com/403103060</a:t>
            </a:r>
            <a:endParaRPr lang="en-GB" sz="2000" dirty="0"/>
          </a:p>
          <a:p>
            <a:endParaRPr lang="en-GB" b="1" kern="0" dirty="0"/>
          </a:p>
        </p:txBody>
      </p:sp>
      <p:pic>
        <p:nvPicPr>
          <p:cNvPr id="10" name="Picture 9">
            <a:extLst>
              <a:ext uri="{FF2B5EF4-FFF2-40B4-BE49-F238E27FC236}">
                <a16:creationId xmlns:a16="http://schemas.microsoft.com/office/drawing/2014/main" id="{81B15E4C-5E40-4000-8157-9BF354326FF3}"/>
              </a:ext>
            </a:extLst>
          </p:cNvPr>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1" name="Picture 10" descr="Age UK Salford Pledge- 10% Better Campaign">
            <a:extLst>
              <a:ext uri="{FF2B5EF4-FFF2-40B4-BE49-F238E27FC236}">
                <a16:creationId xmlns:a16="http://schemas.microsoft.com/office/drawing/2014/main" id="{D0DDAD6A-D794-43E3-8A92-3951C2A38687}"/>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527574" y="186416"/>
            <a:ext cx="1638300" cy="744855"/>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E3EA2A1-C60B-45FE-8949-683D838ED4B0}"/>
              </a:ext>
            </a:extLst>
          </p:cNvPr>
          <p:cNvPicPr/>
          <p:nvPr/>
        </p:nvPicPr>
        <p:blipFill rotWithShape="1">
          <a:blip r:embed="rId6" cstate="print">
            <a:extLst>
              <a:ext uri="{28A0092B-C50C-407E-A947-70E740481C1C}">
                <a14:useLocalDpi xmlns:a14="http://schemas.microsoft.com/office/drawing/2010/main" val="0"/>
              </a:ext>
            </a:extLst>
          </a:blip>
          <a:srcRect l="51019" t="9515" b="44246"/>
          <a:stretch/>
        </p:blipFill>
        <p:spPr bwMode="auto">
          <a:xfrm>
            <a:off x="431719" y="1902777"/>
            <a:ext cx="1805305" cy="1905000"/>
          </a:xfrm>
          <a:prstGeom prst="rect">
            <a:avLst/>
          </a:prstGeom>
          <a:noFill/>
          <a:ln>
            <a:solidFill>
              <a:schemeClr val="tx1"/>
            </a:solid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00BF903-F5FB-4CE4-A828-572E1BCFC43B}"/>
              </a:ext>
            </a:extLst>
          </p:cNvPr>
          <p:cNvPicPr/>
          <p:nvPr/>
        </p:nvPicPr>
        <p:blipFill rotWithShape="1">
          <a:blip r:embed="rId7" cstate="print">
            <a:extLst>
              <a:ext uri="{28A0092B-C50C-407E-A947-70E740481C1C}">
                <a14:useLocalDpi xmlns:a14="http://schemas.microsoft.com/office/drawing/2010/main" val="0"/>
              </a:ext>
            </a:extLst>
          </a:blip>
          <a:srcRect t="3568" r="47817" b="44247"/>
          <a:stretch/>
        </p:blipFill>
        <p:spPr bwMode="auto">
          <a:xfrm>
            <a:off x="6920423" y="1789449"/>
            <a:ext cx="1769479" cy="2018328"/>
          </a:xfrm>
          <a:prstGeom prst="rect">
            <a:avLst/>
          </a:prstGeom>
          <a:noFill/>
          <a:ln>
            <a:solidFill>
              <a:schemeClr val="tx1"/>
            </a:solid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081D70D5-AA27-480C-8754-3777112F123B}"/>
              </a:ext>
            </a:extLst>
          </p:cNvPr>
          <p:cNvPicPr/>
          <p:nvPr/>
        </p:nvPicPr>
        <p:blipFill rotWithShape="1">
          <a:blip r:embed="rId8" cstate="print">
            <a:extLst>
              <a:ext uri="{28A0092B-C50C-407E-A947-70E740481C1C}">
                <a14:useLocalDpi xmlns:a14="http://schemas.microsoft.com/office/drawing/2010/main" val="0"/>
              </a:ext>
            </a:extLst>
          </a:blip>
          <a:srcRect l="52409" t="23097" r="21543" b="37816"/>
          <a:stretch/>
        </p:blipFill>
        <p:spPr bwMode="auto">
          <a:xfrm>
            <a:off x="1215966" y="4476674"/>
            <a:ext cx="1899815" cy="1970480"/>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3467DF87-CF92-4656-B1AB-2AA44CED69A0}"/>
              </a:ext>
            </a:extLst>
          </p:cNvPr>
          <p:cNvPicPr/>
          <p:nvPr/>
        </p:nvPicPr>
        <p:blipFill rotWithShape="1">
          <a:blip r:embed="rId9" cstate="print">
            <a:extLst>
              <a:ext uri="{28A0092B-C50C-407E-A947-70E740481C1C}">
                <a14:useLocalDpi xmlns:a14="http://schemas.microsoft.com/office/drawing/2010/main" val="0"/>
              </a:ext>
            </a:extLst>
          </a:blip>
          <a:srcRect l="34899" t="17802" r="14746" b="29950"/>
          <a:stretch/>
        </p:blipFill>
        <p:spPr bwMode="auto">
          <a:xfrm>
            <a:off x="6464158" y="4394510"/>
            <a:ext cx="1724025" cy="2053590"/>
          </a:xfrm>
          <a:prstGeom prst="rect">
            <a:avLst/>
          </a:prstGeom>
          <a:noFill/>
          <a:ln>
            <a:solidFill>
              <a:schemeClr val="tx1"/>
            </a:solid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18E098A0-6C54-432B-86FF-5D61FD3992FC}"/>
              </a:ext>
            </a:extLst>
          </p:cNvPr>
          <p:cNvPicPr/>
          <p:nvPr/>
        </p:nvPicPr>
        <p:blipFill rotWithShape="1">
          <a:blip r:embed="rId10" cstate="print">
            <a:extLst>
              <a:ext uri="{28A0092B-C50C-407E-A947-70E740481C1C}">
                <a14:useLocalDpi xmlns:a14="http://schemas.microsoft.com/office/drawing/2010/main" val="0"/>
              </a:ext>
            </a:extLst>
          </a:blip>
          <a:srcRect t="16639" r="11750" b="7219"/>
          <a:stretch/>
        </p:blipFill>
        <p:spPr bwMode="auto">
          <a:xfrm>
            <a:off x="3791573" y="4225917"/>
            <a:ext cx="1846580" cy="239077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593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84F4065-9EC4-4360-AF62-2BC0819B3A1A}"/>
              </a:ext>
            </a:extLst>
          </p:cNvPr>
          <p:cNvSpPr txBox="1">
            <a:spLocks/>
          </p:cNvSpPr>
          <p:nvPr/>
        </p:nvSpPr>
        <p:spPr bwMode="auto">
          <a:xfrm>
            <a:off x="2186255" y="1073322"/>
            <a:ext cx="5194057" cy="890758"/>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indent="0"/>
            <a:r>
              <a:rPr lang="en-US" kern="0" dirty="0"/>
              <a:t>Research by University of Manchester has found that simple conversations can make a big difference for older people at risk of malnutrition</a:t>
            </a:r>
            <a:endParaRPr lang="en-GB" kern="0" dirty="0"/>
          </a:p>
        </p:txBody>
      </p:sp>
      <p:pic>
        <p:nvPicPr>
          <p:cNvPr id="5" name="Picture 4" descr="A close up of a sign&#10;&#10;Description automatically generated">
            <a:extLst>
              <a:ext uri="{FF2B5EF4-FFF2-40B4-BE49-F238E27FC236}">
                <a16:creationId xmlns:a16="http://schemas.microsoft.com/office/drawing/2014/main" id="{B61BD1C5-4F42-48FC-B074-48772D2C2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40" y="995944"/>
            <a:ext cx="1951430" cy="1705133"/>
          </a:xfrm>
          <a:prstGeom prst="rect">
            <a:avLst/>
          </a:prstGeom>
        </p:spPr>
      </p:pic>
      <p:sp>
        <p:nvSpPr>
          <p:cNvPr id="10" name="Content Placeholder 2">
            <a:extLst>
              <a:ext uri="{FF2B5EF4-FFF2-40B4-BE49-F238E27FC236}">
                <a16:creationId xmlns:a16="http://schemas.microsoft.com/office/drawing/2014/main" id="{89FC9E91-C193-444F-805D-FF944A86C913}"/>
              </a:ext>
            </a:extLst>
          </p:cNvPr>
          <p:cNvSpPr txBox="1">
            <a:spLocks/>
          </p:cNvSpPr>
          <p:nvPr/>
        </p:nvSpPr>
        <p:spPr bwMode="auto">
          <a:xfrm>
            <a:off x="539552" y="2809590"/>
            <a:ext cx="20800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indent="0"/>
            <a:r>
              <a:rPr lang="en-US" b="1" kern="0" dirty="0"/>
              <a:t>1. Simple advice</a:t>
            </a:r>
            <a:endParaRPr lang="en-GB" b="1" kern="0" dirty="0"/>
          </a:p>
        </p:txBody>
      </p:sp>
      <p:sp>
        <p:nvSpPr>
          <p:cNvPr id="11" name="Content Placeholder 2">
            <a:extLst>
              <a:ext uri="{FF2B5EF4-FFF2-40B4-BE49-F238E27FC236}">
                <a16:creationId xmlns:a16="http://schemas.microsoft.com/office/drawing/2014/main" id="{2D736656-0775-4722-8EA0-812B5BAE6F43}"/>
              </a:ext>
            </a:extLst>
          </p:cNvPr>
          <p:cNvSpPr txBox="1">
            <a:spLocks/>
          </p:cNvSpPr>
          <p:nvPr/>
        </p:nvSpPr>
        <p:spPr bwMode="auto">
          <a:xfrm>
            <a:off x="384067" y="4108468"/>
            <a:ext cx="299635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indent="0"/>
            <a:r>
              <a:rPr lang="en-US" b="1" kern="0" dirty="0"/>
              <a:t>2. Gentle encouragement</a:t>
            </a:r>
            <a:endParaRPr lang="en-GB" b="1" kern="0" dirty="0"/>
          </a:p>
        </p:txBody>
      </p:sp>
      <p:sp>
        <p:nvSpPr>
          <p:cNvPr id="14" name="Content Placeholder 2">
            <a:extLst>
              <a:ext uri="{FF2B5EF4-FFF2-40B4-BE49-F238E27FC236}">
                <a16:creationId xmlns:a16="http://schemas.microsoft.com/office/drawing/2014/main" id="{D7996D9B-A575-44E7-BD95-D680589AE914}"/>
              </a:ext>
            </a:extLst>
          </p:cNvPr>
          <p:cNvSpPr txBox="1">
            <a:spLocks/>
          </p:cNvSpPr>
          <p:nvPr/>
        </p:nvSpPr>
        <p:spPr bwMode="auto">
          <a:xfrm>
            <a:off x="446657" y="5059531"/>
            <a:ext cx="287117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indent="0"/>
            <a:r>
              <a:rPr lang="en-US" b="1" kern="0" dirty="0"/>
              <a:t>3. Social support</a:t>
            </a:r>
            <a:endParaRPr lang="en-GB" b="1" kern="0" dirty="0"/>
          </a:p>
        </p:txBody>
      </p:sp>
      <p:pic>
        <p:nvPicPr>
          <p:cNvPr id="9" name="Picture 8" descr="A picture containing flower, bird&#10;&#10;Description automatically generated">
            <a:extLst>
              <a:ext uri="{FF2B5EF4-FFF2-40B4-BE49-F238E27FC236}">
                <a16:creationId xmlns:a16="http://schemas.microsoft.com/office/drawing/2014/main" id="{E3EDC178-572A-4BA2-BF8B-DAB559DBC4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25" t="11300" r="6380" b="19905"/>
          <a:stretch/>
        </p:blipFill>
        <p:spPr>
          <a:xfrm>
            <a:off x="2856887" y="2205921"/>
            <a:ext cx="3907343" cy="145826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DFC60EA1-988C-41B8-9362-81F36E39B6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1561" y="4984796"/>
            <a:ext cx="1417340" cy="977965"/>
          </a:xfrm>
          <a:prstGeom prst="rect">
            <a:avLst/>
          </a:prstGeom>
        </p:spPr>
      </p:pic>
      <p:pic>
        <p:nvPicPr>
          <p:cNvPr id="20" name="Picture 19">
            <a:extLst>
              <a:ext uri="{FF2B5EF4-FFF2-40B4-BE49-F238E27FC236}">
                <a16:creationId xmlns:a16="http://schemas.microsoft.com/office/drawing/2014/main" id="{C660BC67-9778-415E-8548-131C377A6702}"/>
              </a:ext>
            </a:extLst>
          </p:cNvPr>
          <p:cNvPicPr>
            <a:picLocks noChangeAspect="1"/>
          </p:cNvPicPr>
          <p:nvPr/>
        </p:nvPicPr>
        <p:blipFill>
          <a:blip r:embed="rId6"/>
          <a:stretch>
            <a:fillRect/>
          </a:stretch>
        </p:blipFill>
        <p:spPr>
          <a:xfrm>
            <a:off x="7506306" y="1817246"/>
            <a:ext cx="1300386" cy="1767662"/>
          </a:xfrm>
          <a:prstGeom prst="rect">
            <a:avLst/>
          </a:prstGeom>
          <a:effectLst>
            <a:outerShdw blurRad="50800" dist="38100" dir="8100000" algn="tr" rotWithShape="0">
              <a:prstClr val="black">
                <a:alpha val="40000"/>
              </a:prstClr>
            </a:outerShdw>
          </a:effectLst>
        </p:spPr>
      </p:pic>
      <p:sp>
        <p:nvSpPr>
          <p:cNvPr id="12" name="Content Placeholder 2">
            <a:extLst>
              <a:ext uri="{FF2B5EF4-FFF2-40B4-BE49-F238E27FC236}">
                <a16:creationId xmlns:a16="http://schemas.microsoft.com/office/drawing/2014/main" id="{1D25C765-ED63-4BE9-9CBD-E70EBD573EB3}"/>
              </a:ext>
            </a:extLst>
          </p:cNvPr>
          <p:cNvSpPr txBox="1">
            <a:spLocks/>
          </p:cNvSpPr>
          <p:nvPr/>
        </p:nvSpPr>
        <p:spPr bwMode="auto">
          <a:xfrm>
            <a:off x="3353183" y="3795476"/>
            <a:ext cx="4625940" cy="1081122"/>
          </a:xfrm>
          <a:prstGeom prst="rect">
            <a:avLst/>
          </a:prstGeom>
          <a:solidFill>
            <a:srgbClr val="E0462C"/>
          </a:solid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indent="0"/>
            <a:r>
              <a:rPr lang="en-US" kern="0" dirty="0">
                <a:solidFill>
                  <a:schemeClr val="bg1"/>
                </a:solidFill>
              </a:rPr>
              <a:t>What have you had for tea tonight?</a:t>
            </a:r>
          </a:p>
          <a:p>
            <a:pPr marL="0" indent="0"/>
            <a:r>
              <a:rPr lang="en-GB" kern="0" dirty="0">
                <a:solidFill>
                  <a:schemeClr val="bg1"/>
                </a:solidFill>
              </a:rPr>
              <a:t>What kind of things have you been eating?</a:t>
            </a:r>
          </a:p>
          <a:p>
            <a:pPr marL="0" indent="0"/>
            <a:r>
              <a:rPr lang="en-GB" kern="0" dirty="0">
                <a:solidFill>
                  <a:schemeClr val="bg1"/>
                </a:solidFill>
              </a:rPr>
              <a:t>How are you getting your food supplies?</a:t>
            </a:r>
          </a:p>
        </p:txBody>
      </p:sp>
      <p:pic>
        <p:nvPicPr>
          <p:cNvPr id="15" name="Picture 14" descr="Phone Icon. Call Icon Vector. Telephone Icon Vector Isolated ...">
            <a:extLst>
              <a:ext uri="{FF2B5EF4-FFF2-40B4-BE49-F238E27FC236}">
                <a16:creationId xmlns:a16="http://schemas.microsoft.com/office/drawing/2014/main" id="{A3C36240-015D-4B3F-A478-CF76203C500A}"/>
              </a:ext>
            </a:extLst>
          </p:cNvPr>
          <p:cNvPicPr/>
          <p:nvPr/>
        </p:nvPicPr>
        <p:blipFill rotWithShape="1">
          <a:blip r:embed="rId7" cstate="print">
            <a:extLst>
              <a:ext uri="{28A0092B-C50C-407E-A947-70E740481C1C}">
                <a14:useLocalDpi xmlns:a14="http://schemas.microsoft.com/office/drawing/2010/main" val="0"/>
              </a:ext>
            </a:extLst>
          </a:blip>
          <a:srcRect l="9140" t="9121" r="7932" b="48923"/>
          <a:stretch/>
        </p:blipFill>
        <p:spPr bwMode="auto">
          <a:xfrm>
            <a:off x="4970973" y="4984796"/>
            <a:ext cx="3008150" cy="889706"/>
          </a:xfrm>
          <a:prstGeom prst="rect">
            <a:avLst/>
          </a:prstGeom>
          <a:noFill/>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1AA7482A-9F0F-48F1-B952-FEB34A70E089}"/>
              </a:ext>
            </a:extLst>
          </p:cNvPr>
          <p:cNvSpPr/>
          <p:nvPr/>
        </p:nvSpPr>
        <p:spPr>
          <a:xfrm>
            <a:off x="158410" y="5784678"/>
            <a:ext cx="8878085" cy="646331"/>
          </a:xfrm>
          <a:prstGeom prst="rect">
            <a:avLst/>
          </a:prstGeom>
        </p:spPr>
        <p:txBody>
          <a:bodyPr wrap="square">
            <a:spAutoFit/>
          </a:bodyPr>
          <a:lstStyle/>
          <a:p>
            <a:r>
              <a:rPr lang="en-GB" sz="1200" dirty="0"/>
              <a:t>Further information:</a:t>
            </a:r>
          </a:p>
          <a:p>
            <a:r>
              <a:rPr lang="en-GB" sz="1200" dirty="0">
                <a:hlinkClick r:id="rId8"/>
              </a:rPr>
              <a:t>https://www.ageuk.org.uk/bp-assets/globalassets/salford/images/nutrition-and-hydration/nutrition-and-hydration-programme-final-report-4th-june-2020.pdf</a:t>
            </a:r>
            <a:r>
              <a:rPr lang="en-GB" sz="1200" dirty="0"/>
              <a:t> </a:t>
            </a:r>
          </a:p>
        </p:txBody>
      </p:sp>
      <p:pic>
        <p:nvPicPr>
          <p:cNvPr id="18" name="Picture 17">
            <a:extLst>
              <a:ext uri="{FF2B5EF4-FFF2-40B4-BE49-F238E27FC236}">
                <a16:creationId xmlns:a16="http://schemas.microsoft.com/office/drawing/2014/main" id="{4FE0CE6B-308B-4185-B02E-4CD70326042C}"/>
              </a:ext>
            </a:extLst>
          </p:cNvPr>
          <p:cNvPicPr/>
          <p:nvPr/>
        </p:nvPicPr>
        <p:blipFill rotWithShape="1">
          <a:blip r:embed="rId9"/>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21" name="Picture 20" descr="Age UK Salford Pledge- 10% Better Campaign">
            <a:extLst>
              <a:ext uri="{FF2B5EF4-FFF2-40B4-BE49-F238E27FC236}">
                <a16:creationId xmlns:a16="http://schemas.microsoft.com/office/drawing/2014/main" id="{B1DD20C1-0B13-4716-86B7-820D44D1BFD8}"/>
              </a:ext>
            </a:extLst>
          </p:cNvPr>
          <p:cNvPicPr/>
          <p:nvPr/>
        </p:nvPicPr>
        <p:blipFill rotWithShape="1">
          <a:blip r:embed="rId10" cstate="print">
            <a:extLst>
              <a:ext uri="{28A0092B-C50C-407E-A947-70E740481C1C}">
                <a14:useLocalDpi xmlns:a14="http://schemas.microsoft.com/office/drawing/2010/main" val="0"/>
              </a:ext>
            </a:extLst>
          </a:blip>
          <a:srcRect l="6785" t="12396" r="5689" b="12397"/>
          <a:stretch/>
        </p:blipFill>
        <p:spPr bwMode="auto">
          <a:xfrm>
            <a:off x="547955" y="202282"/>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570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9C849E-92C0-45C3-B7E3-0C9E652FF3A0}"/>
              </a:ext>
            </a:extLst>
          </p:cNvPr>
          <p:cNvPicPr>
            <a:picLocks noChangeAspect="1"/>
          </p:cNvPicPr>
          <p:nvPr/>
        </p:nvPicPr>
        <p:blipFill>
          <a:blip r:embed="rId3"/>
          <a:stretch>
            <a:fillRect/>
          </a:stretch>
        </p:blipFill>
        <p:spPr>
          <a:xfrm>
            <a:off x="0" y="2177400"/>
            <a:ext cx="9144000" cy="2331720"/>
          </a:xfrm>
          <a:prstGeom prst="rect">
            <a:avLst/>
          </a:prstGeom>
        </p:spPr>
      </p:pic>
      <p:pic>
        <p:nvPicPr>
          <p:cNvPr id="3" name="Picture 2">
            <a:extLst>
              <a:ext uri="{FF2B5EF4-FFF2-40B4-BE49-F238E27FC236}">
                <a16:creationId xmlns:a16="http://schemas.microsoft.com/office/drawing/2014/main" id="{B72A2998-3E37-4AFD-A12B-39981123A7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951"/>
          <a:stretch/>
        </p:blipFill>
        <p:spPr>
          <a:xfrm>
            <a:off x="1115616" y="4620299"/>
            <a:ext cx="2483954" cy="1545005"/>
          </a:xfrm>
          <a:prstGeom prst="rect">
            <a:avLst/>
          </a:prstGeom>
        </p:spPr>
      </p:pic>
      <p:sp>
        <p:nvSpPr>
          <p:cNvPr id="4" name="Title 1">
            <a:extLst>
              <a:ext uri="{FF2B5EF4-FFF2-40B4-BE49-F238E27FC236}">
                <a16:creationId xmlns:a16="http://schemas.microsoft.com/office/drawing/2014/main" id="{F2135946-6C3C-4593-8979-E0E59EBA5CE6}"/>
              </a:ext>
            </a:extLst>
          </p:cNvPr>
          <p:cNvSpPr txBox="1">
            <a:spLocks/>
          </p:cNvSpPr>
          <p:nvPr/>
        </p:nvSpPr>
        <p:spPr>
          <a:xfrm>
            <a:off x="251520" y="1268760"/>
            <a:ext cx="6103938" cy="889000"/>
          </a:xfrm>
          <a:prstGeom prst="rect">
            <a:avLst/>
          </a:prstGeom>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r>
              <a:rPr lang="en-GB" b="1" kern="0" dirty="0"/>
              <a:t>The PaperWeight Armband</a:t>
            </a:r>
            <a:endParaRPr lang="en-GB" kern="0" dirty="0"/>
          </a:p>
        </p:txBody>
      </p:sp>
      <p:sp>
        <p:nvSpPr>
          <p:cNvPr id="5" name="Rectangle 4">
            <a:extLst>
              <a:ext uri="{FF2B5EF4-FFF2-40B4-BE49-F238E27FC236}">
                <a16:creationId xmlns:a16="http://schemas.microsoft.com/office/drawing/2014/main" id="{DD2CA720-9D11-4839-AED9-C5F43ACA39F1}"/>
              </a:ext>
            </a:extLst>
          </p:cNvPr>
          <p:cNvSpPr/>
          <p:nvPr/>
        </p:nvSpPr>
        <p:spPr>
          <a:xfrm>
            <a:off x="4067944" y="4916814"/>
            <a:ext cx="176202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6"/>
                </a:solidFill>
                <a:effectLst/>
              </a:rPr>
              <a:t>81% </a:t>
            </a:r>
          </a:p>
        </p:txBody>
      </p:sp>
      <p:sp>
        <p:nvSpPr>
          <p:cNvPr id="6" name="TextBox 5">
            <a:extLst>
              <a:ext uri="{FF2B5EF4-FFF2-40B4-BE49-F238E27FC236}">
                <a16:creationId xmlns:a16="http://schemas.microsoft.com/office/drawing/2014/main" id="{6236CE51-5A18-4348-A2C8-B4BF43A9F91F}"/>
              </a:ext>
            </a:extLst>
          </p:cNvPr>
          <p:cNvSpPr txBox="1"/>
          <p:nvPr/>
        </p:nvSpPr>
        <p:spPr>
          <a:xfrm>
            <a:off x="5685950" y="4916814"/>
            <a:ext cx="2846490" cy="923330"/>
          </a:xfrm>
          <a:prstGeom prst="rect">
            <a:avLst/>
          </a:prstGeom>
          <a:noFill/>
        </p:spPr>
        <p:txBody>
          <a:bodyPr wrap="square" rtlCol="0">
            <a:spAutoFit/>
          </a:bodyPr>
          <a:lstStyle/>
          <a:p>
            <a:r>
              <a:rPr lang="en-GB" dirty="0">
                <a:solidFill>
                  <a:schemeClr val="accent6"/>
                </a:solidFill>
              </a:rPr>
              <a:t>Positive outcomes from University of Manchester evaluation</a:t>
            </a:r>
          </a:p>
        </p:txBody>
      </p:sp>
      <p:pic>
        <p:nvPicPr>
          <p:cNvPr id="8" name="Picture 7">
            <a:extLst>
              <a:ext uri="{FF2B5EF4-FFF2-40B4-BE49-F238E27FC236}">
                <a16:creationId xmlns:a16="http://schemas.microsoft.com/office/drawing/2014/main" id="{B823A2CB-F708-4E5F-B8E8-BC245F58AA83}"/>
              </a:ext>
            </a:extLst>
          </p:cNvPr>
          <p:cNvPicPr/>
          <p:nvPr/>
        </p:nvPicPr>
        <p:blipFill rotWithShape="1">
          <a:blip r:embed="rId5"/>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9" name="Picture 8" descr="Age UK Salford Pledge- 10% Better Campaign">
            <a:extLst>
              <a:ext uri="{FF2B5EF4-FFF2-40B4-BE49-F238E27FC236}">
                <a16:creationId xmlns:a16="http://schemas.microsoft.com/office/drawing/2014/main" id="{0CE89F11-DF65-4695-A5FC-72618594894A}"/>
              </a:ext>
            </a:extLst>
          </p:cNvPr>
          <p:cNvPicPr/>
          <p:nvPr/>
        </p:nvPicPr>
        <p:blipFill rotWithShape="1">
          <a:blip r:embed="rId6" cstate="print">
            <a:extLst>
              <a:ext uri="{28A0092B-C50C-407E-A947-70E740481C1C}">
                <a14:useLocalDpi xmlns:a14="http://schemas.microsoft.com/office/drawing/2010/main" val="0"/>
              </a:ext>
            </a:extLst>
          </a:blip>
          <a:srcRect l="6785" t="12396" r="5689" b="12397"/>
          <a:stretch/>
        </p:blipFill>
        <p:spPr bwMode="auto">
          <a:xfrm>
            <a:off x="395536" y="186416"/>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260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1B220A-8B02-4C96-A832-CA600F72262B}"/>
              </a:ext>
            </a:extLst>
          </p:cNvPr>
          <p:cNvSpPr>
            <a:spLocks noGrp="1"/>
          </p:cNvSpPr>
          <p:nvPr>
            <p:ph type="ctrTitle" sz="quarter"/>
          </p:nvPr>
        </p:nvSpPr>
        <p:spPr>
          <a:xfrm>
            <a:off x="468312" y="1286040"/>
            <a:ext cx="7633667" cy="744855"/>
          </a:xfrm>
        </p:spPr>
        <p:txBody>
          <a:bodyPr/>
          <a:lstStyle/>
          <a:p>
            <a:pPr algn="ctr"/>
            <a:r>
              <a:rPr lang="en-GB" dirty="0"/>
              <a:t>Nutrition and Hydration Programme</a:t>
            </a:r>
            <a:br>
              <a:rPr lang="en-GB" dirty="0"/>
            </a:br>
            <a:br>
              <a:rPr lang="en-GB" dirty="0"/>
            </a:br>
            <a:endParaRPr lang="en-GB" dirty="0"/>
          </a:p>
        </p:txBody>
      </p:sp>
      <p:sp>
        <p:nvSpPr>
          <p:cNvPr id="9" name="Subtitle 8">
            <a:extLst>
              <a:ext uri="{FF2B5EF4-FFF2-40B4-BE49-F238E27FC236}">
                <a16:creationId xmlns:a16="http://schemas.microsoft.com/office/drawing/2014/main" id="{FEF2E333-3EBE-482D-80DC-D33F58E0AAF0}"/>
              </a:ext>
            </a:extLst>
          </p:cNvPr>
          <p:cNvSpPr>
            <a:spLocks noGrp="1"/>
          </p:cNvSpPr>
          <p:nvPr>
            <p:ph type="subTitle" sz="quarter" idx="1"/>
          </p:nvPr>
        </p:nvSpPr>
        <p:spPr>
          <a:xfrm>
            <a:off x="468312" y="2060575"/>
            <a:ext cx="7920112" cy="1130300"/>
          </a:xfrm>
        </p:spPr>
        <p:txBody>
          <a:bodyPr/>
          <a:lstStyle/>
          <a:p>
            <a:pPr algn="ctr"/>
            <a:r>
              <a:rPr lang="en-GB" sz="2800" dirty="0"/>
              <a:t>Part 2:  Be a Nutrition and Hydration Champion</a:t>
            </a:r>
            <a:br>
              <a:rPr lang="en-GB" sz="2800" dirty="0"/>
            </a:br>
            <a:endParaRPr lang="en-GB" sz="2800" dirty="0"/>
          </a:p>
        </p:txBody>
      </p:sp>
      <p:sp>
        <p:nvSpPr>
          <p:cNvPr id="2" name="Rectangle 1">
            <a:extLst>
              <a:ext uri="{FF2B5EF4-FFF2-40B4-BE49-F238E27FC236}">
                <a16:creationId xmlns:a16="http://schemas.microsoft.com/office/drawing/2014/main" id="{C1F071ED-CC4E-4613-B890-D85012B2A02D}"/>
              </a:ext>
            </a:extLst>
          </p:cNvPr>
          <p:cNvSpPr/>
          <p:nvPr/>
        </p:nvSpPr>
        <p:spPr>
          <a:xfrm>
            <a:off x="755576" y="3223561"/>
            <a:ext cx="7776864" cy="2709524"/>
          </a:xfrm>
          <a:prstGeom prst="rect">
            <a:avLst/>
          </a:prstGeom>
        </p:spPr>
        <p:txBody>
          <a:bodyPr wrap="square">
            <a:spAutoFit/>
          </a:bodyPr>
          <a:lstStyle/>
          <a:p>
            <a:r>
              <a:rPr lang="en-GB" sz="3200" b="1" i="1" dirty="0">
                <a:solidFill>
                  <a:srgbClr val="2D2F93"/>
                </a:solidFill>
              </a:rPr>
              <a:t>3 Cs - to Good Nutrition and Hydration</a:t>
            </a:r>
          </a:p>
          <a:p>
            <a:pPr>
              <a:lnSpc>
                <a:spcPct val="150000"/>
              </a:lnSpc>
            </a:pPr>
            <a:r>
              <a:rPr lang="en-GB" sz="3200" b="1" i="1" dirty="0">
                <a:solidFill>
                  <a:srgbClr val="2D2F93"/>
                </a:solidFill>
              </a:rPr>
              <a:t>           1. Conversations </a:t>
            </a:r>
          </a:p>
          <a:p>
            <a:pPr>
              <a:lnSpc>
                <a:spcPct val="150000"/>
              </a:lnSpc>
            </a:pPr>
            <a:r>
              <a:rPr lang="en-GB" sz="3200" b="1" i="1" dirty="0">
                <a:solidFill>
                  <a:srgbClr val="2D2F93"/>
                </a:solidFill>
              </a:rPr>
              <a:t>           2. Check</a:t>
            </a:r>
          </a:p>
          <a:p>
            <a:pPr>
              <a:lnSpc>
                <a:spcPct val="150000"/>
              </a:lnSpc>
            </a:pPr>
            <a:r>
              <a:rPr lang="en-GB" sz="3200" b="1" i="1" dirty="0">
                <a:solidFill>
                  <a:srgbClr val="2D2F93"/>
                </a:solidFill>
              </a:rPr>
              <a:t>           3. Care</a:t>
            </a:r>
            <a:endParaRPr lang="en-GB" b="1" dirty="0"/>
          </a:p>
        </p:txBody>
      </p:sp>
      <p:pic>
        <p:nvPicPr>
          <p:cNvPr id="6" name="Picture 5">
            <a:extLst>
              <a:ext uri="{FF2B5EF4-FFF2-40B4-BE49-F238E27FC236}">
                <a16:creationId xmlns:a16="http://schemas.microsoft.com/office/drawing/2014/main" id="{0F127479-E940-499F-A1D5-0B78CCF3458A}"/>
              </a:ext>
            </a:extLst>
          </p:cNvPr>
          <p:cNvPicPr/>
          <p:nvPr/>
        </p:nvPicPr>
        <p:blipFill rotWithShape="1">
          <a:blip r:embed="rId3"/>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8" name="Picture 7" descr="Age UK Salford Pledge- 10% Better Campaign">
            <a:extLst>
              <a:ext uri="{FF2B5EF4-FFF2-40B4-BE49-F238E27FC236}">
                <a16:creationId xmlns:a16="http://schemas.microsoft.com/office/drawing/2014/main" id="{0F7BD148-73BC-4101-B412-614072667D30}"/>
              </a:ext>
            </a:extLst>
          </p:cNvPr>
          <p:cNvPicPr/>
          <p:nvPr/>
        </p:nvPicPr>
        <p:blipFill rotWithShape="1">
          <a:blip r:embed="rId4" cstate="print">
            <a:extLst>
              <a:ext uri="{28A0092B-C50C-407E-A947-70E740481C1C}">
                <a14:useLocalDpi xmlns:a14="http://schemas.microsoft.com/office/drawing/2010/main" val="0"/>
              </a:ext>
            </a:extLst>
          </a:blip>
          <a:srcRect l="6785" t="12396" r="5689" b="12397"/>
          <a:stretch/>
        </p:blipFill>
        <p:spPr bwMode="auto">
          <a:xfrm>
            <a:off x="611560" y="25415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660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0E81D2-F47F-493A-8AF4-7E801802FC81}"/>
              </a:ext>
            </a:extLst>
          </p:cNvPr>
          <p:cNvSpPr>
            <a:spLocks noGrp="1"/>
          </p:cNvSpPr>
          <p:nvPr>
            <p:ph idx="1"/>
          </p:nvPr>
        </p:nvSpPr>
        <p:spPr>
          <a:xfrm>
            <a:off x="3131840" y="2636912"/>
            <a:ext cx="1944216" cy="1944216"/>
          </a:xfrm>
        </p:spPr>
        <p:txBody>
          <a:bodyPr/>
          <a:lstStyle/>
          <a:p>
            <a:pPr lvl="0"/>
            <a:endParaRPr lang="en-GB" dirty="0"/>
          </a:p>
          <a:p>
            <a:pPr lvl="0"/>
            <a:endParaRPr lang="en-GB" dirty="0"/>
          </a:p>
          <a:p>
            <a:pPr lvl="0"/>
            <a:endParaRPr lang="en-GB" dirty="0"/>
          </a:p>
          <a:p>
            <a:pPr lvl="0"/>
            <a:endParaRPr lang="en-GB" dirty="0"/>
          </a:p>
          <a:p>
            <a:endParaRPr lang="en-GB" dirty="0"/>
          </a:p>
        </p:txBody>
      </p:sp>
      <p:sp>
        <p:nvSpPr>
          <p:cNvPr id="5" name="Speech Bubble: Oval 4">
            <a:extLst>
              <a:ext uri="{FF2B5EF4-FFF2-40B4-BE49-F238E27FC236}">
                <a16:creationId xmlns:a16="http://schemas.microsoft.com/office/drawing/2014/main" id="{A71F0BE7-B4C9-45BD-B7AB-E30898A28DF6}"/>
              </a:ext>
            </a:extLst>
          </p:cNvPr>
          <p:cNvSpPr/>
          <p:nvPr/>
        </p:nvSpPr>
        <p:spPr>
          <a:xfrm>
            <a:off x="29175" y="3644727"/>
            <a:ext cx="2539939" cy="1152724"/>
          </a:xfrm>
          <a:prstGeom prst="wedgeEllipseCallout">
            <a:avLst>
              <a:gd name="adj1" fmla="val 59666"/>
              <a:gd name="adj2" fmla="val -38098"/>
            </a:avLst>
          </a:prstGeom>
          <a:noFill/>
          <a:ln>
            <a:solidFill>
              <a:srgbClr val="2D2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spcBef>
                <a:spcPct val="20000"/>
              </a:spcBef>
              <a:spcAft>
                <a:spcPct val="0"/>
              </a:spcAft>
            </a:pPr>
            <a:r>
              <a:rPr lang="en-GB" kern="0" dirty="0">
                <a:solidFill>
                  <a:srgbClr val="2D2F93"/>
                </a:solidFill>
              </a:rPr>
              <a:t>How is your appetite these days?</a:t>
            </a:r>
          </a:p>
        </p:txBody>
      </p:sp>
      <p:sp>
        <p:nvSpPr>
          <p:cNvPr id="6" name="Speech Bubble: Oval 5">
            <a:extLst>
              <a:ext uri="{FF2B5EF4-FFF2-40B4-BE49-F238E27FC236}">
                <a16:creationId xmlns:a16="http://schemas.microsoft.com/office/drawing/2014/main" id="{C5FC03DA-CA0A-4CAB-9077-3AA9EA3CCC75}"/>
              </a:ext>
            </a:extLst>
          </p:cNvPr>
          <p:cNvSpPr/>
          <p:nvPr/>
        </p:nvSpPr>
        <p:spPr>
          <a:xfrm>
            <a:off x="5356241" y="1022301"/>
            <a:ext cx="2966057" cy="1152724"/>
          </a:xfrm>
          <a:prstGeom prst="wedgeEllipseCallout">
            <a:avLst>
              <a:gd name="adj1" fmla="val -55487"/>
              <a:gd name="adj2" fmla="val 87580"/>
            </a:avLst>
          </a:prstGeom>
          <a:solidFill>
            <a:schemeClr val="bg1"/>
          </a:solidFill>
          <a:ln>
            <a:solidFill>
              <a:srgbClr val="2D2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rgbClr val="2D2F93"/>
                </a:solidFill>
              </a:rPr>
              <a:t>Shall I make a drink?...  The milk has gone off…</a:t>
            </a:r>
          </a:p>
        </p:txBody>
      </p:sp>
      <p:sp>
        <p:nvSpPr>
          <p:cNvPr id="7" name="Speech Bubble: Oval 6">
            <a:extLst>
              <a:ext uri="{FF2B5EF4-FFF2-40B4-BE49-F238E27FC236}">
                <a16:creationId xmlns:a16="http://schemas.microsoft.com/office/drawing/2014/main" id="{FB6B2854-D7AA-4F0B-9C79-3ABB85D29511}"/>
              </a:ext>
            </a:extLst>
          </p:cNvPr>
          <p:cNvSpPr/>
          <p:nvPr/>
        </p:nvSpPr>
        <p:spPr>
          <a:xfrm>
            <a:off x="258189" y="2292879"/>
            <a:ext cx="2592288" cy="1152724"/>
          </a:xfrm>
          <a:prstGeom prst="wedgeEllipseCallout">
            <a:avLst>
              <a:gd name="adj1" fmla="val 47104"/>
              <a:gd name="adj2" fmla="val 62174"/>
            </a:avLst>
          </a:prstGeom>
          <a:noFill/>
          <a:ln>
            <a:solidFill>
              <a:srgbClr val="2D2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spcBef>
                <a:spcPct val="20000"/>
              </a:spcBef>
              <a:spcAft>
                <a:spcPct val="0"/>
              </a:spcAft>
            </a:pPr>
            <a:r>
              <a:rPr lang="en-GB" kern="0" dirty="0">
                <a:solidFill>
                  <a:srgbClr val="2D2F93"/>
                </a:solidFill>
              </a:rPr>
              <a:t>‘How are things with you, </a:t>
            </a:r>
          </a:p>
          <a:p>
            <a:pPr marL="342900" lvl="0" indent="-342900" fontAlgn="base">
              <a:spcBef>
                <a:spcPct val="20000"/>
              </a:spcBef>
              <a:spcAft>
                <a:spcPct val="0"/>
              </a:spcAft>
            </a:pPr>
            <a:r>
              <a:rPr lang="en-GB" kern="0" dirty="0">
                <a:solidFill>
                  <a:srgbClr val="2D2F93"/>
                </a:solidFill>
              </a:rPr>
              <a:t>are</a:t>
            </a:r>
            <a:r>
              <a:rPr lang="en-GB" i="1" kern="0" dirty="0">
                <a:solidFill>
                  <a:srgbClr val="2D2F93"/>
                </a:solidFill>
              </a:rPr>
              <a:t> y</a:t>
            </a:r>
            <a:r>
              <a:rPr lang="en-GB" kern="0" dirty="0">
                <a:solidFill>
                  <a:srgbClr val="2D2F93"/>
                </a:solidFill>
              </a:rPr>
              <a:t>ou well?’ </a:t>
            </a:r>
          </a:p>
        </p:txBody>
      </p:sp>
      <p:sp>
        <p:nvSpPr>
          <p:cNvPr id="10" name="Speech Bubble: Oval 4">
            <a:extLst>
              <a:ext uri="{FF2B5EF4-FFF2-40B4-BE49-F238E27FC236}">
                <a16:creationId xmlns:a16="http://schemas.microsoft.com/office/drawing/2014/main" id="{A71F0BE7-B4C9-45BD-B7AB-E30898A28DF6}"/>
              </a:ext>
            </a:extLst>
          </p:cNvPr>
          <p:cNvSpPr/>
          <p:nvPr/>
        </p:nvSpPr>
        <p:spPr>
          <a:xfrm>
            <a:off x="6063230" y="2313563"/>
            <a:ext cx="3075095" cy="1489428"/>
          </a:xfrm>
          <a:prstGeom prst="wedgeEllipseCallout">
            <a:avLst>
              <a:gd name="adj1" fmla="val -77053"/>
              <a:gd name="adj2" fmla="val 37874"/>
            </a:avLst>
          </a:prstGeom>
          <a:noFill/>
          <a:ln>
            <a:solidFill>
              <a:srgbClr val="2D2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spcBef>
                <a:spcPct val="20000"/>
              </a:spcBef>
              <a:spcAft>
                <a:spcPct val="0"/>
              </a:spcAft>
            </a:pPr>
            <a:r>
              <a:rPr lang="en-GB" kern="0" dirty="0">
                <a:solidFill>
                  <a:srgbClr val="2D2F93"/>
                </a:solidFill>
              </a:rPr>
              <a:t>You don’t seem your smiley self today….. Is everything ok? </a:t>
            </a:r>
          </a:p>
        </p:txBody>
      </p:sp>
      <p:sp>
        <p:nvSpPr>
          <p:cNvPr id="11" name="Speech Bubble: Oval 4">
            <a:extLst>
              <a:ext uri="{FF2B5EF4-FFF2-40B4-BE49-F238E27FC236}">
                <a16:creationId xmlns:a16="http://schemas.microsoft.com/office/drawing/2014/main" id="{A14ECEB3-4342-40AB-BC24-B1240197BD0F}"/>
              </a:ext>
            </a:extLst>
          </p:cNvPr>
          <p:cNvSpPr/>
          <p:nvPr/>
        </p:nvSpPr>
        <p:spPr>
          <a:xfrm>
            <a:off x="5601979" y="4080067"/>
            <a:ext cx="3421271" cy="1944215"/>
          </a:xfrm>
          <a:prstGeom prst="wedgeEllipseCallout">
            <a:avLst>
              <a:gd name="adj1" fmla="val -63047"/>
              <a:gd name="adj2" fmla="val -21066"/>
            </a:avLst>
          </a:prstGeom>
          <a:noFill/>
          <a:ln>
            <a:solidFill>
              <a:srgbClr val="2D2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spcBef>
                <a:spcPct val="20000"/>
              </a:spcBef>
              <a:spcAft>
                <a:spcPct val="0"/>
              </a:spcAft>
            </a:pPr>
            <a:r>
              <a:rPr lang="en-GB" kern="0" dirty="0">
                <a:solidFill>
                  <a:srgbClr val="2D2F93"/>
                </a:solidFill>
              </a:rPr>
              <a:t>Have you seen these Paperweight Armbands before? Do you want to give it a go?</a:t>
            </a:r>
          </a:p>
        </p:txBody>
      </p:sp>
      <p:sp>
        <p:nvSpPr>
          <p:cNvPr id="12" name="Speech Bubble: Oval 6">
            <a:extLst>
              <a:ext uri="{FF2B5EF4-FFF2-40B4-BE49-F238E27FC236}">
                <a16:creationId xmlns:a16="http://schemas.microsoft.com/office/drawing/2014/main" id="{FB6B2854-D7AA-4F0B-9C79-3ABB85D29511}"/>
              </a:ext>
            </a:extLst>
          </p:cNvPr>
          <p:cNvSpPr/>
          <p:nvPr/>
        </p:nvSpPr>
        <p:spPr>
          <a:xfrm>
            <a:off x="2874898" y="5066747"/>
            <a:ext cx="3015968" cy="1441609"/>
          </a:xfrm>
          <a:prstGeom prst="wedgeEllipseCallout">
            <a:avLst>
              <a:gd name="adj1" fmla="val -28967"/>
              <a:gd name="adj2" fmla="val -79505"/>
            </a:avLst>
          </a:prstGeom>
          <a:noFill/>
          <a:ln>
            <a:solidFill>
              <a:srgbClr val="2D2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spcBef>
                <a:spcPct val="20000"/>
              </a:spcBef>
              <a:spcAft>
                <a:spcPct val="0"/>
              </a:spcAft>
            </a:pPr>
            <a:r>
              <a:rPr lang="en-GB" kern="0" dirty="0">
                <a:solidFill>
                  <a:srgbClr val="2D2F93"/>
                </a:solidFill>
              </a:rPr>
              <a:t>You haven’t been going to………….is everything ok?</a:t>
            </a:r>
          </a:p>
        </p:txBody>
      </p:sp>
      <p:sp>
        <p:nvSpPr>
          <p:cNvPr id="13" name="Speech Bubble: Oval 4">
            <a:extLst>
              <a:ext uri="{FF2B5EF4-FFF2-40B4-BE49-F238E27FC236}">
                <a16:creationId xmlns:a16="http://schemas.microsoft.com/office/drawing/2014/main" id="{A71F0BE7-B4C9-45BD-B7AB-E30898A28DF6}"/>
              </a:ext>
            </a:extLst>
          </p:cNvPr>
          <p:cNvSpPr/>
          <p:nvPr/>
        </p:nvSpPr>
        <p:spPr>
          <a:xfrm>
            <a:off x="145159" y="5052175"/>
            <a:ext cx="2539939" cy="1152724"/>
          </a:xfrm>
          <a:prstGeom prst="wedgeEllipseCallout">
            <a:avLst>
              <a:gd name="adj1" fmla="val 60189"/>
              <a:gd name="adj2" fmla="val -82934"/>
            </a:avLst>
          </a:prstGeom>
          <a:noFill/>
          <a:ln>
            <a:solidFill>
              <a:srgbClr val="2D2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spcBef>
                <a:spcPct val="20000"/>
              </a:spcBef>
              <a:spcAft>
                <a:spcPct val="0"/>
              </a:spcAft>
            </a:pPr>
            <a:r>
              <a:rPr lang="en-GB" kern="0" dirty="0">
                <a:solidFill>
                  <a:srgbClr val="2D2F93"/>
                </a:solidFill>
              </a:rPr>
              <a:t>Have you tried those ready meals yet?</a:t>
            </a:r>
          </a:p>
        </p:txBody>
      </p:sp>
      <p:sp>
        <p:nvSpPr>
          <p:cNvPr id="14" name="Title 1">
            <a:extLst>
              <a:ext uri="{FF2B5EF4-FFF2-40B4-BE49-F238E27FC236}">
                <a16:creationId xmlns:a16="http://schemas.microsoft.com/office/drawing/2014/main" id="{E3489D4E-BA95-4500-BDEC-7AEDDDB21A47}"/>
              </a:ext>
            </a:extLst>
          </p:cNvPr>
          <p:cNvSpPr txBox="1">
            <a:spLocks/>
          </p:cNvSpPr>
          <p:nvPr/>
        </p:nvSpPr>
        <p:spPr>
          <a:xfrm>
            <a:off x="176054" y="1002438"/>
            <a:ext cx="4900002" cy="1152724"/>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algn="ctr"/>
            <a:r>
              <a:rPr lang="en-GB" b="1" kern="0" dirty="0"/>
              <a:t>1. Conversations - Nutrition</a:t>
            </a:r>
            <a:br>
              <a:rPr lang="en-GB" sz="2000" b="1" kern="0" dirty="0"/>
            </a:br>
            <a:r>
              <a:rPr lang="en-GB" sz="2000" b="1" kern="0" dirty="0"/>
              <a:t> </a:t>
            </a:r>
            <a:r>
              <a:rPr lang="en-GB" sz="2000" kern="0" dirty="0"/>
              <a:t>Start by having a chat about appetite, eating, drinking and weight loss</a:t>
            </a:r>
            <a:br>
              <a:rPr lang="en-GB" sz="2400" kern="0" dirty="0"/>
            </a:br>
            <a:endParaRPr lang="en-GB" sz="2400" kern="0" dirty="0"/>
          </a:p>
        </p:txBody>
      </p:sp>
      <p:pic>
        <p:nvPicPr>
          <p:cNvPr id="16" name="Picture 15">
            <a:extLst>
              <a:ext uri="{FF2B5EF4-FFF2-40B4-BE49-F238E27FC236}">
                <a16:creationId xmlns:a16="http://schemas.microsoft.com/office/drawing/2014/main" id="{C4E9AF5C-E65D-4415-9CE1-1B32EDBB1CCE}"/>
              </a:ext>
            </a:extLst>
          </p:cNvPr>
          <p:cNvPicPr/>
          <p:nvPr/>
        </p:nvPicPr>
        <p:blipFill rotWithShape="1">
          <a:blip r:embed="rId3"/>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36CA5D01-57AB-410F-9F83-103CB28593ED}"/>
              </a:ext>
            </a:extLst>
          </p:cNvPr>
          <p:cNvPicPr/>
          <p:nvPr/>
        </p:nvPicPr>
        <p:blipFill rotWithShape="1">
          <a:blip r:embed="rId4" cstate="print">
            <a:extLst>
              <a:ext uri="{28A0092B-C50C-407E-A947-70E740481C1C}">
                <a14:useLocalDpi xmlns:a14="http://schemas.microsoft.com/office/drawing/2010/main" val="0"/>
              </a:ext>
            </a:extLst>
          </a:blip>
          <a:srcRect l="51019" t="9515" b="44246"/>
          <a:stretch/>
        </p:blipFill>
        <p:spPr bwMode="auto">
          <a:xfrm>
            <a:off x="2943403" y="2317992"/>
            <a:ext cx="2235741" cy="2320951"/>
          </a:xfrm>
          <a:prstGeom prst="rect">
            <a:avLst/>
          </a:prstGeom>
          <a:noFill/>
          <a:ln>
            <a:solidFill>
              <a:schemeClr val="tx1"/>
            </a:solidFill>
          </a:ln>
          <a:extLst>
            <a:ext uri="{53640926-AAD7-44D8-BBD7-CCE9431645EC}">
              <a14:shadowObscured xmlns:a14="http://schemas.microsoft.com/office/drawing/2010/main"/>
            </a:ext>
          </a:extLst>
        </p:spPr>
      </p:pic>
      <p:pic>
        <p:nvPicPr>
          <p:cNvPr id="17" name="Picture 16" descr="Age UK Salford Pledge- 10% Better Campaign">
            <a:extLst>
              <a:ext uri="{FF2B5EF4-FFF2-40B4-BE49-F238E27FC236}">
                <a16:creationId xmlns:a16="http://schemas.microsoft.com/office/drawing/2014/main" id="{045A2D7A-727B-4E70-A5C6-3F6A1F208F55}"/>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479994" y="186416"/>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655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10F3E8D-99FE-400F-933C-AF3B2E6B03CC}"/>
              </a:ext>
            </a:extLst>
          </p:cNvPr>
          <p:cNvGrpSpPr/>
          <p:nvPr/>
        </p:nvGrpSpPr>
        <p:grpSpPr>
          <a:xfrm>
            <a:off x="65448" y="1028306"/>
            <a:ext cx="9078552" cy="5337884"/>
            <a:chOff x="65448" y="1028306"/>
            <a:chExt cx="9078552" cy="5337884"/>
          </a:xfrm>
        </p:grpSpPr>
        <p:pic>
          <p:nvPicPr>
            <p:cNvPr id="2" name="Picture 1" descr="Image result for maslow"/>
            <p:cNvPicPr/>
            <p:nvPr/>
          </p:nvPicPr>
          <p:blipFill>
            <a:blip r:embed="rId3">
              <a:extLst>
                <a:ext uri="{28A0092B-C50C-407E-A947-70E740481C1C}">
                  <a14:useLocalDpi xmlns:a14="http://schemas.microsoft.com/office/drawing/2010/main" val="0"/>
                </a:ext>
              </a:extLst>
            </a:blip>
            <a:srcRect/>
            <a:stretch>
              <a:fillRect/>
            </a:stretch>
          </p:blipFill>
          <p:spPr bwMode="auto">
            <a:xfrm>
              <a:off x="3493921" y="1028306"/>
              <a:ext cx="5650079" cy="4968552"/>
            </a:xfrm>
            <a:prstGeom prst="rect">
              <a:avLst/>
            </a:prstGeom>
            <a:noFill/>
            <a:ln>
              <a:noFill/>
            </a:ln>
          </p:spPr>
        </p:pic>
        <p:sp>
          <p:nvSpPr>
            <p:cNvPr id="6" name="Rectangle 5">
              <a:extLst>
                <a:ext uri="{FF2B5EF4-FFF2-40B4-BE49-F238E27FC236}">
                  <a16:creationId xmlns:a16="http://schemas.microsoft.com/office/drawing/2014/main" id="{CE12C59E-7B3C-4F76-A888-00E7AC1C1EFB}"/>
                </a:ext>
              </a:extLst>
            </p:cNvPr>
            <p:cNvSpPr/>
            <p:nvPr/>
          </p:nvSpPr>
          <p:spPr>
            <a:xfrm>
              <a:off x="89755" y="5996858"/>
              <a:ext cx="8988797" cy="369332"/>
            </a:xfrm>
            <a:prstGeom prst="rect">
              <a:avLst/>
            </a:prstGeom>
          </p:spPr>
          <p:txBody>
            <a:bodyPr wrap="square">
              <a:spAutoFit/>
            </a:bodyPr>
            <a:lstStyle/>
            <a:p>
              <a:pPr marL="285750" indent="-285750">
                <a:buFont typeface="Wingdings" panose="05000000000000000000" pitchFamily="2" charset="2"/>
                <a:buChar char="Ø"/>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Malnutrition is one of the 4 top priorities identified by the GM Ageing Hub /</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GM Food Cell</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solidFill>
                  <a:srgbClr val="FF0000"/>
                </a:solidFill>
              </a:endParaRPr>
            </a:p>
          </p:txBody>
        </p:sp>
        <p:sp>
          <p:nvSpPr>
            <p:cNvPr id="5" name="TextBox 4">
              <a:extLst>
                <a:ext uri="{FF2B5EF4-FFF2-40B4-BE49-F238E27FC236}">
                  <a16:creationId xmlns:a16="http://schemas.microsoft.com/office/drawing/2014/main" id="{A129C92D-BB40-4FF2-BAB5-5F80BE9BA5D9}"/>
                </a:ext>
              </a:extLst>
            </p:cNvPr>
            <p:cNvSpPr txBox="1"/>
            <p:nvPr/>
          </p:nvSpPr>
          <p:spPr>
            <a:xfrm>
              <a:off x="65448" y="1198424"/>
              <a:ext cx="3993895" cy="5078313"/>
            </a:xfrm>
            <a:prstGeom prst="rect">
              <a:avLst/>
            </a:prstGeom>
            <a:noFill/>
          </p:spPr>
          <p:txBody>
            <a:bodyPr wrap="square" rtlCol="0">
              <a:spAutoFit/>
            </a:bodyPr>
            <a:lstStyle/>
            <a:p>
              <a:pPr marL="285750" indent="-285750">
                <a:buFont typeface="Wingdings" panose="05000000000000000000" pitchFamily="2" charset="2"/>
                <a:buChar char="Ø"/>
              </a:pPr>
              <a:r>
                <a:rPr lang="en-GB" b="1" dirty="0"/>
                <a:t>Eating and drinking are basic needs, fundamental to an older person’s overall health and well-being</a:t>
              </a:r>
            </a:p>
            <a:p>
              <a:endParaRPr lang="en-GB" b="1" dirty="0"/>
            </a:p>
            <a:p>
              <a:pPr marL="285750" indent="-285750">
                <a:buFont typeface="Wingdings" panose="05000000000000000000" pitchFamily="2" charset="2"/>
                <a:buChar char="Ø"/>
              </a:pPr>
              <a:r>
                <a:rPr lang="en-GB" b="1" dirty="0"/>
                <a:t>We shouldn’t assume that older people want to or remember to eat &amp; drink.  For many older people, isolation and low mood can affect their inclination to eat &amp; drink, they will need encouragement, support and prompts to aid them</a:t>
              </a:r>
            </a:p>
            <a:p>
              <a:pPr marL="285750" indent="-285750">
                <a:buFont typeface="Wingdings" panose="05000000000000000000" pitchFamily="2" charset="2"/>
                <a:buChar char="Ø"/>
              </a:pPr>
              <a:endParaRPr lang="en-GB" b="1" dirty="0"/>
            </a:p>
            <a:p>
              <a:pPr marL="285750" indent="-285750">
                <a:buFont typeface="Wingdings" panose="05000000000000000000" pitchFamily="2" charset="2"/>
                <a:buChar char="Ø"/>
              </a:pPr>
              <a:r>
                <a:rPr lang="en-GB" b="1" u="sng" dirty="0"/>
                <a:t>It’s everyone’s responsibility: </a:t>
              </a:r>
              <a:r>
                <a:rPr lang="en-GB" b="1" dirty="0"/>
                <a:t>Be the person that helps older people to eat and drink well</a:t>
              </a:r>
            </a:p>
            <a:p>
              <a:pPr marL="285750" indent="-285750" algn="ctr">
                <a:buFont typeface="Wingdings" panose="05000000000000000000" pitchFamily="2" charset="2"/>
                <a:buChar char="Ø"/>
              </a:pPr>
              <a:endParaRPr lang="en-GB" b="1" dirty="0"/>
            </a:p>
          </p:txBody>
        </p:sp>
      </p:grpSp>
      <p:pic>
        <p:nvPicPr>
          <p:cNvPr id="3" name="Picture 2"/>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8" name="Picture 7" descr="Age UK Salford Pledge- 10% Better Campaign">
            <a:extLst>
              <a:ext uri="{FF2B5EF4-FFF2-40B4-BE49-F238E27FC236}">
                <a16:creationId xmlns:a16="http://schemas.microsoft.com/office/drawing/2014/main" id="{BFD07934-3ABC-4A7F-B8E4-FC3CEF7C9586}"/>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251520" y="186416"/>
            <a:ext cx="1638300" cy="74485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14C77D1-ACAE-40CB-8EAE-8DA1D235F394}"/>
              </a:ext>
            </a:extLst>
          </p:cNvPr>
          <p:cNvSpPr txBox="1"/>
          <p:nvPr/>
        </p:nvSpPr>
        <p:spPr>
          <a:xfrm>
            <a:off x="395536" y="6356114"/>
            <a:ext cx="4572000" cy="265457"/>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Image from simplypsychology.org </a:t>
            </a:r>
          </a:p>
        </p:txBody>
      </p:sp>
    </p:spTree>
    <p:extLst>
      <p:ext uri="{BB962C8B-B14F-4D97-AF65-F5344CB8AC3E}">
        <p14:creationId xmlns:p14="http://schemas.microsoft.com/office/powerpoint/2010/main" val="81314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474F-D6F2-4ACF-83BD-404691FFA578}"/>
              </a:ext>
            </a:extLst>
          </p:cNvPr>
          <p:cNvSpPr>
            <a:spLocks noGrp="1"/>
          </p:cNvSpPr>
          <p:nvPr>
            <p:ph type="title"/>
          </p:nvPr>
        </p:nvSpPr>
        <p:spPr>
          <a:xfrm>
            <a:off x="827584" y="1400324"/>
            <a:ext cx="5256584" cy="889000"/>
          </a:xfrm>
        </p:spPr>
        <p:txBody>
          <a:bodyPr/>
          <a:lstStyle/>
          <a:p>
            <a:pPr algn="ctr"/>
            <a:r>
              <a:rPr lang="en-US" sz="3600" b="1" dirty="0"/>
              <a:t>Simple conversations</a:t>
            </a:r>
            <a:br>
              <a:rPr lang="en-GB" dirty="0"/>
            </a:br>
            <a:endParaRPr lang="en-GB" dirty="0"/>
          </a:p>
        </p:txBody>
      </p:sp>
      <p:sp>
        <p:nvSpPr>
          <p:cNvPr id="3" name="Content Placeholder 2">
            <a:extLst>
              <a:ext uri="{FF2B5EF4-FFF2-40B4-BE49-F238E27FC236}">
                <a16:creationId xmlns:a16="http://schemas.microsoft.com/office/drawing/2014/main" id="{9A488E42-85D4-4B65-B47F-BB3A0DA03FCB}"/>
              </a:ext>
            </a:extLst>
          </p:cNvPr>
          <p:cNvSpPr>
            <a:spLocks noGrp="1"/>
          </p:cNvSpPr>
          <p:nvPr>
            <p:ph idx="1"/>
          </p:nvPr>
        </p:nvSpPr>
        <p:spPr>
          <a:xfrm>
            <a:off x="323528" y="2692910"/>
            <a:ext cx="8075240" cy="3672408"/>
          </a:xfrm>
        </p:spPr>
        <p:txBody>
          <a:bodyPr/>
          <a:lstStyle/>
          <a:p>
            <a:pPr marL="0" indent="0"/>
            <a:r>
              <a:rPr lang="en-US" i="1" u="sng" dirty="0"/>
              <a:t>Encouraging people to eat and drink well through simple conversations</a:t>
            </a:r>
          </a:p>
          <a:p>
            <a:pPr>
              <a:buFont typeface="Arial" panose="020B0604020202020204" pitchFamily="34" charset="0"/>
              <a:buChar char="•"/>
            </a:pPr>
            <a:r>
              <a:rPr lang="en-GB" dirty="0"/>
              <a:t>They can be part of a chat rather than directed questions </a:t>
            </a:r>
            <a:endParaRPr lang="en-US" i="1" u="sng" dirty="0"/>
          </a:p>
          <a:p>
            <a:pPr>
              <a:buFont typeface="Arial" panose="020B0604020202020204" pitchFamily="34" charset="0"/>
              <a:buChar char="•"/>
            </a:pPr>
            <a:r>
              <a:rPr lang="en-US" dirty="0"/>
              <a:t>Key questions to see if people may need to change their diet:</a:t>
            </a:r>
          </a:p>
          <a:p>
            <a:pPr>
              <a:buFont typeface="Arial" panose="020B0604020202020204" pitchFamily="34" charset="0"/>
              <a:buChar char="•"/>
            </a:pPr>
            <a:endParaRPr lang="en-US" sz="1000" dirty="0"/>
          </a:p>
          <a:p>
            <a:pPr lvl="1">
              <a:buFont typeface="Arial" panose="020B0604020202020204" pitchFamily="34" charset="0"/>
              <a:buChar char="•"/>
            </a:pPr>
            <a:r>
              <a:rPr lang="en-US" b="1" dirty="0"/>
              <a:t>Have you lost weight without meaning to?</a:t>
            </a:r>
          </a:p>
          <a:p>
            <a:pPr lvl="1">
              <a:buFont typeface="Arial" panose="020B0604020202020204" pitchFamily="34" charset="0"/>
              <a:buChar char="•"/>
            </a:pPr>
            <a:r>
              <a:rPr lang="en-US" b="1" dirty="0"/>
              <a:t>Have you had a poor appetite, low energy or low mood?</a:t>
            </a:r>
          </a:p>
          <a:p>
            <a:pPr lvl="1">
              <a:buFont typeface="Arial" panose="020B0604020202020204" pitchFamily="34" charset="0"/>
              <a:buChar char="•"/>
            </a:pPr>
            <a:r>
              <a:rPr lang="en-US" b="1" dirty="0"/>
              <a:t>Do your clothes, shoes, </a:t>
            </a:r>
            <a:r>
              <a:rPr lang="en-GB" b="1" dirty="0"/>
              <a:t>jewellery</a:t>
            </a:r>
            <a:r>
              <a:rPr lang="en-US" b="1" dirty="0"/>
              <a:t> or dentures look or feel loose?</a:t>
            </a:r>
          </a:p>
          <a:p>
            <a:pPr lvl="1">
              <a:buFont typeface="Arial" panose="020B0604020202020204" pitchFamily="34" charset="0"/>
              <a:buChar char="•"/>
            </a:pPr>
            <a:r>
              <a:rPr lang="en-US" b="1" dirty="0"/>
              <a:t>Do you think you might be underweight?</a:t>
            </a:r>
          </a:p>
          <a:p>
            <a:pPr lvl="1">
              <a:buFont typeface="Arial" panose="020B0604020202020204" pitchFamily="34" charset="0"/>
              <a:buChar char="•"/>
            </a:pPr>
            <a:endParaRPr lang="en-US" sz="1050" dirty="0"/>
          </a:p>
          <a:p>
            <a:pPr>
              <a:buFont typeface="Arial" panose="020B0604020202020204" pitchFamily="34" charset="0"/>
              <a:buChar char="•"/>
            </a:pPr>
            <a:r>
              <a:rPr lang="en-US" dirty="0"/>
              <a:t>Highlight key messages from the </a:t>
            </a:r>
            <a:r>
              <a:rPr lang="en-US" b="1" dirty="0"/>
              <a:t>Eat, Drink, Live well booklet </a:t>
            </a:r>
            <a:r>
              <a:rPr lang="en-US" dirty="0"/>
              <a:t>if they answer yes to any of the questions above</a:t>
            </a:r>
          </a:p>
          <a:p>
            <a:pPr>
              <a:buFont typeface="Arial" panose="020B0604020202020204" pitchFamily="34" charset="0"/>
              <a:buChar char="•"/>
            </a:pPr>
            <a:r>
              <a:rPr lang="en-US" dirty="0"/>
              <a:t>Post materials and reinforce messages through future support</a:t>
            </a:r>
          </a:p>
          <a:p>
            <a:endParaRPr lang="en-GB" dirty="0"/>
          </a:p>
        </p:txBody>
      </p:sp>
      <p:pic>
        <p:nvPicPr>
          <p:cNvPr id="6" name="Picture 5">
            <a:extLst>
              <a:ext uri="{FF2B5EF4-FFF2-40B4-BE49-F238E27FC236}">
                <a16:creationId xmlns:a16="http://schemas.microsoft.com/office/drawing/2014/main" id="{BB5FD1F5-170E-4E52-A91F-F4A02FD1A251}"/>
              </a:ext>
            </a:extLst>
          </p:cNvPr>
          <p:cNvPicPr/>
          <p:nvPr/>
        </p:nvPicPr>
        <p:blipFill rotWithShape="1">
          <a:blip r:embed="rId3"/>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7" name="Picture 6" descr="Age UK Salford Pledge- 10% Better Campaign">
            <a:extLst>
              <a:ext uri="{FF2B5EF4-FFF2-40B4-BE49-F238E27FC236}">
                <a16:creationId xmlns:a16="http://schemas.microsoft.com/office/drawing/2014/main" id="{1A564CB5-12AF-4438-9F38-4A8993702680}"/>
              </a:ext>
            </a:extLst>
          </p:cNvPr>
          <p:cNvPicPr/>
          <p:nvPr/>
        </p:nvPicPr>
        <p:blipFill rotWithShape="1">
          <a:blip r:embed="rId4" cstate="print">
            <a:extLst>
              <a:ext uri="{28A0092B-C50C-407E-A947-70E740481C1C}">
                <a14:useLocalDpi xmlns:a14="http://schemas.microsoft.com/office/drawing/2010/main" val="0"/>
              </a:ext>
            </a:extLst>
          </a:blip>
          <a:srcRect l="6785" t="12396" r="5689" b="12397"/>
          <a:stretch/>
        </p:blipFill>
        <p:spPr bwMode="auto">
          <a:xfrm>
            <a:off x="467544" y="248260"/>
            <a:ext cx="1638300" cy="74485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E888C41-E814-4455-A55F-D589B8338E7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019841"/>
            <a:ext cx="2484378" cy="1568166"/>
          </a:xfrm>
          <a:prstGeom prst="rect">
            <a:avLst/>
          </a:prstGeom>
          <a:noFill/>
          <a:ln>
            <a:solidFill>
              <a:schemeClr val="tx1"/>
            </a:solidFill>
          </a:ln>
        </p:spPr>
      </p:pic>
    </p:spTree>
    <p:extLst>
      <p:ext uri="{BB962C8B-B14F-4D97-AF65-F5344CB8AC3E}">
        <p14:creationId xmlns:p14="http://schemas.microsoft.com/office/powerpoint/2010/main" val="398277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C7FF46-176A-4A47-B39E-25420AB00AB1}"/>
              </a:ext>
            </a:extLst>
          </p:cNvPr>
          <p:cNvSpPr>
            <a:spLocks noGrp="1"/>
          </p:cNvSpPr>
          <p:nvPr>
            <p:ph type="title"/>
          </p:nvPr>
        </p:nvSpPr>
        <p:spPr>
          <a:xfrm>
            <a:off x="323528" y="1234914"/>
            <a:ext cx="8003232" cy="889000"/>
          </a:xfrm>
        </p:spPr>
        <p:txBody>
          <a:bodyPr/>
          <a:lstStyle/>
          <a:p>
            <a:r>
              <a:rPr lang="en-GB" b="1" dirty="0"/>
              <a:t>When should I refer to a health professional?</a:t>
            </a:r>
          </a:p>
        </p:txBody>
      </p:sp>
      <p:sp>
        <p:nvSpPr>
          <p:cNvPr id="6" name="Content Placeholder 5">
            <a:extLst>
              <a:ext uri="{FF2B5EF4-FFF2-40B4-BE49-F238E27FC236}">
                <a16:creationId xmlns:a16="http://schemas.microsoft.com/office/drawing/2014/main" id="{4102AF49-12B8-4224-AB3B-F964AD264D0E}"/>
              </a:ext>
            </a:extLst>
          </p:cNvPr>
          <p:cNvSpPr>
            <a:spLocks noGrp="1"/>
          </p:cNvSpPr>
          <p:nvPr>
            <p:ph idx="1"/>
          </p:nvPr>
        </p:nvSpPr>
        <p:spPr>
          <a:xfrm>
            <a:off x="323528" y="2123914"/>
            <a:ext cx="8507288" cy="4185406"/>
          </a:xfrm>
        </p:spPr>
        <p:txBody>
          <a:bodyPr/>
          <a:lstStyle/>
          <a:p>
            <a:r>
              <a:rPr lang="en-GB" dirty="0"/>
              <a:t>You can use the </a:t>
            </a:r>
            <a:r>
              <a:rPr lang="en-GB" b="1" dirty="0">
                <a:solidFill>
                  <a:srgbClr val="E0462C"/>
                </a:solidFill>
              </a:rPr>
              <a:t>‘RED FLAG’ </a:t>
            </a:r>
            <a:r>
              <a:rPr lang="en-GB" dirty="0"/>
              <a:t>questions below as a guide </a:t>
            </a:r>
          </a:p>
          <a:p>
            <a:endParaRPr lang="en-GB" dirty="0"/>
          </a:p>
          <a:p>
            <a:r>
              <a:rPr lang="en-GB" dirty="0"/>
              <a:t>Refer to the GP if the person answer yes to any of </a:t>
            </a:r>
          </a:p>
          <a:p>
            <a:r>
              <a:rPr lang="en-GB" dirty="0"/>
              <a:t>the following:</a:t>
            </a:r>
          </a:p>
          <a:p>
            <a:endParaRPr lang="en-GB" dirty="0"/>
          </a:p>
          <a:p>
            <a:pPr>
              <a:buFont typeface="Arial" panose="020B0604020202020204" pitchFamily="34" charset="0"/>
              <a:buChar char="•"/>
            </a:pPr>
            <a:r>
              <a:rPr lang="en-GB" b="1" dirty="0">
                <a:solidFill>
                  <a:srgbClr val="C00000"/>
                </a:solidFill>
              </a:rPr>
              <a:t>Have you noticed sudden weight loss (10% of body weight in 3 months)?</a:t>
            </a:r>
          </a:p>
          <a:p>
            <a:pPr>
              <a:buFont typeface="Arial" panose="020B0604020202020204" pitchFamily="34" charset="0"/>
              <a:buChar char="•"/>
            </a:pPr>
            <a:r>
              <a:rPr lang="en-GB" b="1" dirty="0">
                <a:solidFill>
                  <a:srgbClr val="C00000"/>
                </a:solidFill>
              </a:rPr>
              <a:t>Do you have difficulty swallowing food or drinks?</a:t>
            </a:r>
          </a:p>
          <a:p>
            <a:pPr>
              <a:buFont typeface="Arial" panose="020B0604020202020204" pitchFamily="34" charset="0"/>
              <a:buChar char="•"/>
            </a:pPr>
            <a:r>
              <a:rPr lang="en-GB" b="1" dirty="0">
                <a:solidFill>
                  <a:srgbClr val="C00000"/>
                </a:solidFill>
              </a:rPr>
              <a:t>Do you get a pain in your tummy when you eat?</a:t>
            </a:r>
          </a:p>
          <a:p>
            <a:pPr>
              <a:buFont typeface="Arial" panose="020B0604020202020204" pitchFamily="34" charset="0"/>
              <a:buChar char="•"/>
            </a:pPr>
            <a:r>
              <a:rPr lang="en-GB" b="1" dirty="0">
                <a:solidFill>
                  <a:srgbClr val="C00000"/>
                </a:solidFill>
              </a:rPr>
              <a:t>Have you had a recent persistent change in your bowel movements to looser stools and/or increased frequency?</a:t>
            </a:r>
          </a:p>
          <a:p>
            <a:pPr>
              <a:buFont typeface="Arial" panose="020B0604020202020204" pitchFamily="34" charset="0"/>
              <a:buChar char="•"/>
            </a:pPr>
            <a:endParaRPr lang="en-GB" sz="900" dirty="0">
              <a:solidFill>
                <a:srgbClr val="C00000"/>
              </a:solidFill>
            </a:endParaRPr>
          </a:p>
          <a:p>
            <a:pPr marL="0" indent="0"/>
            <a:r>
              <a:rPr lang="en-GB" dirty="0">
                <a:solidFill>
                  <a:schemeClr val="accent2"/>
                </a:solidFill>
              </a:rPr>
              <a:t>Anyone at risk of malnutrition should also be encouraged to see their Dentist, particularly if they have a sore mouth</a:t>
            </a:r>
          </a:p>
        </p:txBody>
      </p:sp>
      <p:pic>
        <p:nvPicPr>
          <p:cNvPr id="8" name="Picture 7">
            <a:extLst>
              <a:ext uri="{FF2B5EF4-FFF2-40B4-BE49-F238E27FC236}">
                <a16:creationId xmlns:a16="http://schemas.microsoft.com/office/drawing/2014/main" id="{66769319-2D0D-4DA2-A466-60F75A94BE9E}"/>
              </a:ext>
            </a:extLst>
          </p:cNvPr>
          <p:cNvPicPr/>
          <p:nvPr/>
        </p:nvPicPr>
        <p:blipFill rotWithShape="1">
          <a:blip r:embed="rId3"/>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9" name="Picture 8" descr="Age UK Salford Pledge- 10% Better Campaign">
            <a:extLst>
              <a:ext uri="{FF2B5EF4-FFF2-40B4-BE49-F238E27FC236}">
                <a16:creationId xmlns:a16="http://schemas.microsoft.com/office/drawing/2014/main" id="{B81F9026-0FD2-4D35-A540-4A23BEC73090}"/>
              </a:ext>
            </a:extLst>
          </p:cNvPr>
          <p:cNvPicPr/>
          <p:nvPr/>
        </p:nvPicPr>
        <p:blipFill rotWithShape="1">
          <a:blip r:embed="rId4" cstate="print">
            <a:extLst>
              <a:ext uri="{28A0092B-C50C-407E-A947-70E740481C1C}">
                <a14:useLocalDpi xmlns:a14="http://schemas.microsoft.com/office/drawing/2010/main" val="0"/>
              </a:ext>
            </a:extLst>
          </a:blip>
          <a:srcRect l="6785" t="12396" r="5689" b="12397"/>
          <a:stretch/>
        </p:blipFill>
        <p:spPr bwMode="auto">
          <a:xfrm>
            <a:off x="539552" y="203143"/>
            <a:ext cx="1638300" cy="74485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507C14F0-663D-4925-8EE4-C9870B470EAF}"/>
              </a:ext>
            </a:extLst>
          </p:cNvPr>
          <p:cNvPicPr/>
          <p:nvPr/>
        </p:nvPicPr>
        <p:blipFill rotWithShape="1">
          <a:blip r:embed="rId5">
            <a:extLst>
              <a:ext uri="{28A0092B-C50C-407E-A947-70E740481C1C}">
                <a14:useLocalDpi xmlns:a14="http://schemas.microsoft.com/office/drawing/2010/main" val="0"/>
              </a:ext>
            </a:extLst>
          </a:blip>
          <a:srcRect l="52857" t="28571" r="21786" b="27937"/>
          <a:stretch/>
        </p:blipFill>
        <p:spPr bwMode="auto">
          <a:xfrm>
            <a:off x="6633186" y="1757576"/>
            <a:ext cx="2232248" cy="2016224"/>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0658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5D1A-A9F4-41C7-9412-7476E4A17A8B}"/>
              </a:ext>
            </a:extLst>
          </p:cNvPr>
          <p:cNvSpPr>
            <a:spLocks noGrp="1"/>
          </p:cNvSpPr>
          <p:nvPr>
            <p:ph type="title"/>
          </p:nvPr>
        </p:nvSpPr>
        <p:spPr>
          <a:xfrm>
            <a:off x="467544" y="1340767"/>
            <a:ext cx="8496944" cy="4896545"/>
          </a:xfrm>
        </p:spPr>
        <p:txBody>
          <a:bodyPr/>
          <a:lstStyle/>
          <a:p>
            <a:r>
              <a:rPr lang="en-GB" b="1" dirty="0"/>
              <a:t>2. Check</a:t>
            </a:r>
            <a:br>
              <a:rPr lang="en-GB" b="1" dirty="0"/>
            </a:br>
            <a:r>
              <a:rPr lang="en-GB" b="1" dirty="0"/>
              <a:t> - </a:t>
            </a:r>
            <a:r>
              <a:rPr lang="en-GB" dirty="0"/>
              <a:t>Ask if you can try the Paperweight Armband</a:t>
            </a:r>
            <a:r>
              <a:rPr lang="en-GB" sz="1800" dirty="0"/>
              <a:t>©</a:t>
            </a:r>
            <a:br>
              <a:rPr lang="en-GB" dirty="0"/>
            </a:br>
            <a:r>
              <a:rPr lang="en-GB" dirty="0"/>
              <a:t>(or use MUST)</a:t>
            </a:r>
            <a:br>
              <a:rPr lang="en-GB" dirty="0"/>
            </a:br>
            <a:br>
              <a:rPr lang="en-GB" dirty="0"/>
            </a:br>
            <a:r>
              <a:rPr lang="en-GB" dirty="0"/>
              <a:t> - Put the armband around the upper</a:t>
            </a:r>
            <a:br>
              <a:rPr lang="en-GB" dirty="0"/>
            </a:br>
            <a:r>
              <a:rPr lang="en-GB" dirty="0"/>
              <a:t>non-dominant arm</a:t>
            </a:r>
            <a:br>
              <a:rPr lang="en-GB" dirty="0"/>
            </a:br>
            <a:br>
              <a:rPr lang="en-GB" dirty="0"/>
            </a:br>
            <a:r>
              <a:rPr lang="en-GB" dirty="0"/>
              <a:t> - If it fits and / or it is loose then offer </a:t>
            </a:r>
            <a:br>
              <a:rPr lang="en-GB" dirty="0"/>
            </a:br>
            <a:r>
              <a:rPr lang="en-GB" dirty="0"/>
              <a:t>the, ‘Eat, Drink, Live Well’ booklet</a:t>
            </a:r>
            <a:br>
              <a:rPr lang="en-GB" dirty="0"/>
            </a:br>
            <a:br>
              <a:rPr lang="en-GB" dirty="0"/>
            </a:br>
            <a:r>
              <a:rPr lang="en-GB" dirty="0"/>
              <a:t> - Do you need to signpost to other services?  </a:t>
            </a:r>
            <a:br>
              <a:rPr lang="en-GB" dirty="0"/>
            </a:br>
            <a:endParaRPr lang="en-GB" sz="2400" dirty="0"/>
          </a:p>
        </p:txBody>
      </p:sp>
      <p:pic>
        <p:nvPicPr>
          <p:cNvPr id="3" name="Picture 2">
            <a:extLst>
              <a:ext uri="{FF2B5EF4-FFF2-40B4-BE49-F238E27FC236}">
                <a16:creationId xmlns:a16="http://schemas.microsoft.com/office/drawing/2014/main" id="{05B87A1D-7BA6-4236-8D46-1A95C7B6EC8C}"/>
              </a:ext>
            </a:extLst>
          </p:cNvPr>
          <p:cNvPicPr>
            <a:picLocks noChangeAspect="1"/>
          </p:cNvPicPr>
          <p:nvPr/>
        </p:nvPicPr>
        <p:blipFill>
          <a:blip r:embed="rId3"/>
          <a:stretch>
            <a:fillRect/>
          </a:stretch>
        </p:blipFill>
        <p:spPr>
          <a:xfrm>
            <a:off x="2987824" y="2276872"/>
            <a:ext cx="5390476" cy="695238"/>
          </a:xfrm>
          <a:prstGeom prst="rect">
            <a:avLst/>
          </a:prstGeom>
        </p:spPr>
      </p:pic>
      <p:pic>
        <p:nvPicPr>
          <p:cNvPr id="4" name="Picture 3">
            <a:extLst>
              <a:ext uri="{FF2B5EF4-FFF2-40B4-BE49-F238E27FC236}">
                <a16:creationId xmlns:a16="http://schemas.microsoft.com/office/drawing/2014/main" id="{FCED4845-9300-47E3-9E7E-351E58F48764}"/>
              </a:ext>
            </a:extLst>
          </p:cNvPr>
          <p:cNvPicPr>
            <a:picLocks noChangeAspect="1"/>
          </p:cNvPicPr>
          <p:nvPr/>
        </p:nvPicPr>
        <p:blipFill>
          <a:blip r:embed="rId4"/>
          <a:stretch>
            <a:fillRect/>
          </a:stretch>
        </p:blipFill>
        <p:spPr>
          <a:xfrm rot="21044540">
            <a:off x="6545073" y="2972110"/>
            <a:ext cx="2604483" cy="2920178"/>
          </a:xfrm>
          <a:prstGeom prst="rect">
            <a:avLst/>
          </a:prstGeom>
        </p:spPr>
      </p:pic>
      <p:pic>
        <p:nvPicPr>
          <p:cNvPr id="6" name="Picture 5">
            <a:extLst>
              <a:ext uri="{FF2B5EF4-FFF2-40B4-BE49-F238E27FC236}">
                <a16:creationId xmlns:a16="http://schemas.microsoft.com/office/drawing/2014/main" id="{95DDD63C-DDE1-41DF-966F-837C5AD256E6}"/>
              </a:ext>
            </a:extLst>
          </p:cNvPr>
          <p:cNvPicPr/>
          <p:nvPr/>
        </p:nvPicPr>
        <p:blipFill rotWithShape="1">
          <a:blip r:embed="rId5"/>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7" name="Picture 6" descr="Age UK Salford Pledge- 10% Better Campaign">
            <a:extLst>
              <a:ext uri="{FF2B5EF4-FFF2-40B4-BE49-F238E27FC236}">
                <a16:creationId xmlns:a16="http://schemas.microsoft.com/office/drawing/2014/main" id="{FF96F3C1-B78F-4E5B-8D4D-04DA60238E6B}"/>
              </a:ext>
            </a:extLst>
          </p:cNvPr>
          <p:cNvPicPr/>
          <p:nvPr/>
        </p:nvPicPr>
        <p:blipFill rotWithShape="1">
          <a:blip r:embed="rId6" cstate="print">
            <a:extLst>
              <a:ext uri="{28A0092B-C50C-407E-A947-70E740481C1C}">
                <a14:useLocalDpi xmlns:a14="http://schemas.microsoft.com/office/drawing/2010/main" val="0"/>
              </a:ext>
            </a:extLst>
          </a:blip>
          <a:srcRect l="6785" t="12396" r="5689" b="12397"/>
          <a:stretch/>
        </p:blipFill>
        <p:spPr bwMode="auto">
          <a:xfrm>
            <a:off x="611560" y="170639"/>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1507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F909-D781-4CAC-B3EB-6F77C6686506}"/>
              </a:ext>
            </a:extLst>
          </p:cNvPr>
          <p:cNvSpPr>
            <a:spLocks noGrp="1"/>
          </p:cNvSpPr>
          <p:nvPr>
            <p:ph type="title"/>
          </p:nvPr>
        </p:nvSpPr>
        <p:spPr>
          <a:xfrm>
            <a:off x="611255" y="1892028"/>
            <a:ext cx="5772756" cy="1845879"/>
          </a:xfrm>
        </p:spPr>
        <p:txBody>
          <a:bodyPr/>
          <a:lstStyle/>
          <a:p>
            <a:pPr algn="ctr"/>
            <a:r>
              <a:rPr lang="en-GB" b="1" dirty="0"/>
              <a:t>     </a:t>
            </a:r>
            <a:r>
              <a:rPr lang="en-GB" sz="2400" dirty="0"/>
              <a:t>Highlight the 3 main ideas in the, </a:t>
            </a:r>
            <a:br>
              <a:rPr lang="en-GB" sz="2400" dirty="0"/>
            </a:br>
            <a:r>
              <a:rPr lang="en-GB" sz="2400" dirty="0"/>
              <a:t>      ‘</a:t>
            </a:r>
            <a:r>
              <a:rPr lang="en-GB" sz="2400" b="1" dirty="0"/>
              <a:t>Eat, </a:t>
            </a:r>
            <a:r>
              <a:rPr lang="en-GB" sz="2400" b="1" dirty="0" err="1"/>
              <a:t>Drink,Live</a:t>
            </a:r>
            <a:r>
              <a:rPr lang="en-GB" sz="2400" b="1" dirty="0"/>
              <a:t> Well</a:t>
            </a:r>
            <a:r>
              <a:rPr lang="en-GB" sz="2400" dirty="0"/>
              <a:t>’ booklet to          </a:t>
            </a:r>
            <a:br>
              <a:rPr lang="en-GB" sz="2400" dirty="0"/>
            </a:br>
            <a:r>
              <a:rPr lang="en-GB" sz="2400" dirty="0"/>
              <a:t>      help improve appetite and gain      </a:t>
            </a:r>
            <a:br>
              <a:rPr lang="en-GB" sz="2400" dirty="0"/>
            </a:br>
            <a:r>
              <a:rPr lang="en-GB" sz="2400" dirty="0"/>
              <a:t>       weight </a:t>
            </a:r>
            <a:br>
              <a:rPr lang="en-GB" sz="2400" dirty="0"/>
            </a:br>
            <a:endParaRPr lang="en-GB" sz="2400" dirty="0"/>
          </a:p>
        </p:txBody>
      </p:sp>
      <p:sp>
        <p:nvSpPr>
          <p:cNvPr id="3" name="Content Placeholder 2">
            <a:extLst>
              <a:ext uri="{FF2B5EF4-FFF2-40B4-BE49-F238E27FC236}">
                <a16:creationId xmlns:a16="http://schemas.microsoft.com/office/drawing/2014/main" id="{16107DD4-59F0-4B1B-926A-0FFA784C7E60}"/>
              </a:ext>
            </a:extLst>
          </p:cNvPr>
          <p:cNvSpPr>
            <a:spLocks noGrp="1"/>
          </p:cNvSpPr>
          <p:nvPr>
            <p:ph idx="1"/>
          </p:nvPr>
        </p:nvSpPr>
        <p:spPr>
          <a:xfrm>
            <a:off x="179512" y="3573015"/>
            <a:ext cx="8711711" cy="2304257"/>
          </a:xfrm>
        </p:spPr>
        <p:txBody>
          <a:bodyPr/>
          <a:lstStyle/>
          <a:p>
            <a:endParaRPr lang="en-GB" sz="2400" dirty="0"/>
          </a:p>
          <a:p>
            <a:pPr marL="457200" indent="-457200">
              <a:buAutoNum type="arabicPeriod"/>
            </a:pPr>
            <a:r>
              <a:rPr lang="en-GB" sz="2400" dirty="0"/>
              <a:t>Eat 6 small meals or snacks – little and often</a:t>
            </a:r>
          </a:p>
          <a:p>
            <a:pPr marL="457200" indent="-457200">
              <a:buAutoNum type="arabicPeriod"/>
            </a:pPr>
            <a:r>
              <a:rPr lang="en-GB" sz="2400" dirty="0"/>
              <a:t>Food Fortification – add calories to small portions for extra energy and nutrients</a:t>
            </a:r>
          </a:p>
          <a:p>
            <a:pPr marL="457200" indent="-457200">
              <a:buAutoNum type="arabicPeriod" startAt="3"/>
            </a:pPr>
            <a:r>
              <a:rPr lang="en-GB" sz="2400" dirty="0"/>
              <a:t>Cupboard and freezer ideas –  keep ready  meals available</a:t>
            </a:r>
          </a:p>
          <a:p>
            <a:endParaRPr lang="en-GB" sz="2400" dirty="0"/>
          </a:p>
          <a:p>
            <a:pPr>
              <a:buFontTx/>
              <a:buAutoNum type="arabicPeriod" startAt="3"/>
            </a:pPr>
            <a:endParaRPr lang="en-GB" sz="2400" b="1" dirty="0"/>
          </a:p>
          <a:p>
            <a:endParaRPr lang="en-GB" dirty="0"/>
          </a:p>
        </p:txBody>
      </p:sp>
      <p:pic>
        <p:nvPicPr>
          <p:cNvPr id="8" name="Picture 7">
            <a:extLst>
              <a:ext uri="{FF2B5EF4-FFF2-40B4-BE49-F238E27FC236}">
                <a16:creationId xmlns:a16="http://schemas.microsoft.com/office/drawing/2014/main" id="{81B94B14-4449-48D4-A29D-76FD0CFB2A95}"/>
              </a:ext>
            </a:extLst>
          </p:cNvPr>
          <p:cNvPicPr>
            <a:picLocks noChangeAspect="1"/>
          </p:cNvPicPr>
          <p:nvPr/>
        </p:nvPicPr>
        <p:blipFill>
          <a:blip r:embed="rId3"/>
          <a:stretch>
            <a:fillRect/>
          </a:stretch>
        </p:blipFill>
        <p:spPr>
          <a:xfrm rot="1229808">
            <a:off x="6803017" y="1527888"/>
            <a:ext cx="1657389" cy="2335643"/>
          </a:xfrm>
          <a:prstGeom prst="rect">
            <a:avLst/>
          </a:prstGeom>
        </p:spPr>
      </p:pic>
      <p:sp>
        <p:nvSpPr>
          <p:cNvPr id="4" name="Title 1">
            <a:extLst>
              <a:ext uri="{FF2B5EF4-FFF2-40B4-BE49-F238E27FC236}">
                <a16:creationId xmlns:a16="http://schemas.microsoft.com/office/drawing/2014/main" id="{A71561CE-A1CB-494E-8E31-565DC68EE93E}"/>
              </a:ext>
            </a:extLst>
          </p:cNvPr>
          <p:cNvSpPr txBox="1">
            <a:spLocks/>
          </p:cNvSpPr>
          <p:nvPr/>
        </p:nvSpPr>
        <p:spPr>
          <a:xfrm>
            <a:off x="327034" y="1351429"/>
            <a:ext cx="4913732" cy="540599"/>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r>
              <a:rPr lang="en-GB" b="1" dirty="0"/>
              <a:t>3.  Care</a:t>
            </a:r>
            <a:endParaRPr lang="en-GB" kern="0" dirty="0"/>
          </a:p>
        </p:txBody>
      </p:sp>
      <p:pic>
        <p:nvPicPr>
          <p:cNvPr id="7" name="Picture 6">
            <a:extLst>
              <a:ext uri="{FF2B5EF4-FFF2-40B4-BE49-F238E27FC236}">
                <a16:creationId xmlns:a16="http://schemas.microsoft.com/office/drawing/2014/main" id="{3CCECA3C-3D7D-48AF-873B-91EDED21B7FE}"/>
              </a:ext>
            </a:extLst>
          </p:cNvPr>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9" name="Picture 8" descr="Age UK Salford Pledge- 10% Better Campaign">
            <a:extLst>
              <a:ext uri="{FF2B5EF4-FFF2-40B4-BE49-F238E27FC236}">
                <a16:creationId xmlns:a16="http://schemas.microsoft.com/office/drawing/2014/main" id="{B8F8A464-8CF5-453E-A9FA-19D463673E88}"/>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623356" y="259110"/>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0868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251519" y="1062057"/>
            <a:ext cx="8784976" cy="889000"/>
          </a:xfrm>
          <a:prstGeom prst="rect">
            <a:avLst/>
          </a:prstGeom>
          <a:solidFill>
            <a:schemeClr val="bg1"/>
          </a:solidFill>
        </p:spPr>
        <p:txBody>
          <a:bodyPr/>
          <a:lstStyle/>
          <a:p>
            <a:r>
              <a:rPr lang="en-GB" b="1" dirty="0"/>
              <a:t>Main tips from the Eat, Drink, Live well booklet</a:t>
            </a:r>
          </a:p>
        </p:txBody>
      </p:sp>
      <p:pic>
        <p:nvPicPr>
          <p:cNvPr id="3" name="Picture 2" descr="A screen shot of a clock&#10;&#10;Description automatically generated">
            <a:extLst>
              <a:ext uri="{FF2B5EF4-FFF2-40B4-BE49-F238E27FC236}">
                <a16:creationId xmlns:a16="http://schemas.microsoft.com/office/drawing/2014/main" id="{83259CB9-BEB8-48AD-86FD-2E58BD1A2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71" y="1942178"/>
            <a:ext cx="2331725" cy="1917196"/>
          </a:xfrm>
          <a:prstGeom prst="rect">
            <a:avLst/>
          </a:prstGeom>
        </p:spPr>
      </p:pic>
      <p:sp>
        <p:nvSpPr>
          <p:cNvPr id="4" name="TextBox 3">
            <a:extLst>
              <a:ext uri="{FF2B5EF4-FFF2-40B4-BE49-F238E27FC236}">
                <a16:creationId xmlns:a16="http://schemas.microsoft.com/office/drawing/2014/main" id="{2CEF5813-5D19-4C16-BA24-D00654EEABA2}"/>
              </a:ext>
            </a:extLst>
          </p:cNvPr>
          <p:cNvSpPr txBox="1"/>
          <p:nvPr/>
        </p:nvSpPr>
        <p:spPr>
          <a:xfrm>
            <a:off x="537782" y="1628800"/>
            <a:ext cx="2304256" cy="369332"/>
          </a:xfrm>
          <a:prstGeom prst="rect">
            <a:avLst/>
          </a:prstGeom>
          <a:noFill/>
        </p:spPr>
        <p:txBody>
          <a:bodyPr wrap="square" rtlCol="0">
            <a:spAutoFit/>
          </a:bodyPr>
          <a:lstStyle/>
          <a:p>
            <a:r>
              <a:rPr lang="en-US" dirty="0">
                <a:solidFill>
                  <a:schemeClr val="accent6"/>
                </a:solidFill>
              </a:rPr>
              <a:t>Eat little and often</a:t>
            </a:r>
            <a:endParaRPr lang="en-GB" dirty="0">
              <a:solidFill>
                <a:schemeClr val="accent6"/>
              </a:solidFill>
            </a:endParaRPr>
          </a:p>
        </p:txBody>
      </p:sp>
      <p:pic>
        <p:nvPicPr>
          <p:cNvPr id="5" name="Picture 4">
            <a:extLst>
              <a:ext uri="{FF2B5EF4-FFF2-40B4-BE49-F238E27FC236}">
                <a16:creationId xmlns:a16="http://schemas.microsoft.com/office/drawing/2014/main" id="{1E979E13-18C9-497C-BE2C-DEAB0CAC90F7}"/>
              </a:ext>
            </a:extLst>
          </p:cNvPr>
          <p:cNvPicPr>
            <a:picLocks noChangeAspect="1"/>
          </p:cNvPicPr>
          <p:nvPr/>
        </p:nvPicPr>
        <p:blipFill rotWithShape="1">
          <a:blip r:embed="rId4"/>
          <a:srcRect r="10050"/>
          <a:stretch/>
        </p:blipFill>
        <p:spPr>
          <a:xfrm>
            <a:off x="251520" y="5085184"/>
            <a:ext cx="3003237" cy="991307"/>
          </a:xfrm>
          <a:prstGeom prst="rect">
            <a:avLst/>
          </a:prstGeom>
        </p:spPr>
      </p:pic>
      <p:sp>
        <p:nvSpPr>
          <p:cNvPr id="10" name="TextBox 9">
            <a:extLst>
              <a:ext uri="{FF2B5EF4-FFF2-40B4-BE49-F238E27FC236}">
                <a16:creationId xmlns:a16="http://schemas.microsoft.com/office/drawing/2014/main" id="{B87C09B2-5522-483B-BF10-F6C57DE687EE}"/>
              </a:ext>
            </a:extLst>
          </p:cNvPr>
          <p:cNvSpPr txBox="1"/>
          <p:nvPr/>
        </p:nvSpPr>
        <p:spPr>
          <a:xfrm>
            <a:off x="180261" y="4117612"/>
            <a:ext cx="3343796" cy="923330"/>
          </a:xfrm>
          <a:prstGeom prst="rect">
            <a:avLst/>
          </a:prstGeom>
          <a:noFill/>
        </p:spPr>
        <p:txBody>
          <a:bodyPr wrap="square" rtlCol="0">
            <a:spAutoFit/>
          </a:bodyPr>
          <a:lstStyle/>
          <a:p>
            <a:pPr algn="ctr"/>
            <a:r>
              <a:rPr lang="en-US" dirty="0">
                <a:solidFill>
                  <a:schemeClr val="accent6"/>
                </a:solidFill>
              </a:rPr>
              <a:t>Add to your food to increase energy without increasing portion size</a:t>
            </a:r>
            <a:endParaRPr lang="en-GB" dirty="0">
              <a:solidFill>
                <a:schemeClr val="accent6"/>
              </a:solidFill>
            </a:endParaRPr>
          </a:p>
        </p:txBody>
      </p:sp>
      <p:pic>
        <p:nvPicPr>
          <p:cNvPr id="6" name="Picture 5">
            <a:extLst>
              <a:ext uri="{FF2B5EF4-FFF2-40B4-BE49-F238E27FC236}">
                <a16:creationId xmlns:a16="http://schemas.microsoft.com/office/drawing/2014/main" id="{E0097893-B26C-4C3A-B752-13DEED184810}"/>
              </a:ext>
            </a:extLst>
          </p:cNvPr>
          <p:cNvPicPr>
            <a:picLocks noChangeAspect="1"/>
          </p:cNvPicPr>
          <p:nvPr/>
        </p:nvPicPr>
        <p:blipFill>
          <a:blip r:embed="rId5"/>
          <a:stretch>
            <a:fillRect/>
          </a:stretch>
        </p:blipFill>
        <p:spPr>
          <a:xfrm>
            <a:off x="3994730" y="2221074"/>
            <a:ext cx="1857375" cy="1638300"/>
          </a:xfrm>
          <a:prstGeom prst="rect">
            <a:avLst/>
          </a:prstGeom>
        </p:spPr>
      </p:pic>
      <p:sp>
        <p:nvSpPr>
          <p:cNvPr id="14" name="TextBox 13">
            <a:extLst>
              <a:ext uri="{FF2B5EF4-FFF2-40B4-BE49-F238E27FC236}">
                <a16:creationId xmlns:a16="http://schemas.microsoft.com/office/drawing/2014/main" id="{7DC2741F-B5D7-4902-A25D-2B9D5FE0A404}"/>
              </a:ext>
            </a:extLst>
          </p:cNvPr>
          <p:cNvSpPr txBox="1"/>
          <p:nvPr/>
        </p:nvSpPr>
        <p:spPr>
          <a:xfrm>
            <a:off x="3460141" y="1628800"/>
            <a:ext cx="2768043" cy="646331"/>
          </a:xfrm>
          <a:prstGeom prst="rect">
            <a:avLst/>
          </a:prstGeom>
          <a:noFill/>
        </p:spPr>
        <p:txBody>
          <a:bodyPr wrap="square" rtlCol="0">
            <a:spAutoFit/>
          </a:bodyPr>
          <a:lstStyle/>
          <a:p>
            <a:pPr algn="ctr"/>
            <a:r>
              <a:rPr lang="en-US" dirty="0">
                <a:solidFill>
                  <a:schemeClr val="accent6"/>
                </a:solidFill>
              </a:rPr>
              <a:t>Use milk powder to fortify milk, sauces and soup</a:t>
            </a:r>
            <a:endParaRPr lang="en-GB" dirty="0">
              <a:solidFill>
                <a:schemeClr val="accent6"/>
              </a:solidFill>
            </a:endParaRPr>
          </a:p>
        </p:txBody>
      </p:sp>
      <p:pic>
        <p:nvPicPr>
          <p:cNvPr id="8" name="Picture 7">
            <a:extLst>
              <a:ext uri="{FF2B5EF4-FFF2-40B4-BE49-F238E27FC236}">
                <a16:creationId xmlns:a16="http://schemas.microsoft.com/office/drawing/2014/main" id="{251206D8-5E48-486C-AC56-40B96D611F4C}"/>
              </a:ext>
            </a:extLst>
          </p:cNvPr>
          <p:cNvPicPr>
            <a:picLocks noChangeAspect="1"/>
          </p:cNvPicPr>
          <p:nvPr/>
        </p:nvPicPr>
        <p:blipFill>
          <a:blip r:embed="rId6"/>
          <a:stretch>
            <a:fillRect/>
          </a:stretch>
        </p:blipFill>
        <p:spPr>
          <a:xfrm>
            <a:off x="6228184" y="4676642"/>
            <a:ext cx="2541032" cy="1666250"/>
          </a:xfrm>
          <a:prstGeom prst="rect">
            <a:avLst/>
          </a:prstGeom>
        </p:spPr>
      </p:pic>
      <p:sp>
        <p:nvSpPr>
          <p:cNvPr id="15" name="TextBox 14">
            <a:extLst>
              <a:ext uri="{FF2B5EF4-FFF2-40B4-BE49-F238E27FC236}">
                <a16:creationId xmlns:a16="http://schemas.microsoft.com/office/drawing/2014/main" id="{49AA4FBC-5B4C-458A-8F21-0B439ACE4669}"/>
              </a:ext>
            </a:extLst>
          </p:cNvPr>
          <p:cNvSpPr txBox="1"/>
          <p:nvPr/>
        </p:nvSpPr>
        <p:spPr>
          <a:xfrm>
            <a:off x="3796529" y="4120646"/>
            <a:ext cx="2376263" cy="369332"/>
          </a:xfrm>
          <a:prstGeom prst="rect">
            <a:avLst/>
          </a:prstGeom>
          <a:noFill/>
        </p:spPr>
        <p:txBody>
          <a:bodyPr wrap="square" rtlCol="0">
            <a:spAutoFit/>
          </a:bodyPr>
          <a:lstStyle/>
          <a:p>
            <a:r>
              <a:rPr lang="en-US" dirty="0">
                <a:solidFill>
                  <a:schemeClr val="accent6"/>
                </a:solidFill>
              </a:rPr>
              <a:t>Have more protein</a:t>
            </a:r>
            <a:endParaRPr lang="en-GB" dirty="0">
              <a:solidFill>
                <a:schemeClr val="accent6"/>
              </a:solidFill>
            </a:endParaRPr>
          </a:p>
        </p:txBody>
      </p:sp>
      <p:pic>
        <p:nvPicPr>
          <p:cNvPr id="11" name="Picture 10">
            <a:extLst>
              <a:ext uri="{FF2B5EF4-FFF2-40B4-BE49-F238E27FC236}">
                <a16:creationId xmlns:a16="http://schemas.microsoft.com/office/drawing/2014/main" id="{68C90334-1BA1-4FAC-B91B-89DB51F0D2CD}"/>
              </a:ext>
            </a:extLst>
          </p:cNvPr>
          <p:cNvPicPr>
            <a:picLocks noChangeAspect="1"/>
          </p:cNvPicPr>
          <p:nvPr/>
        </p:nvPicPr>
        <p:blipFill rotWithShape="1">
          <a:blip r:embed="rId7"/>
          <a:srcRect b="6112"/>
          <a:stretch/>
        </p:blipFill>
        <p:spPr>
          <a:xfrm>
            <a:off x="4147494" y="4489978"/>
            <a:ext cx="1400638" cy="1850435"/>
          </a:xfrm>
          <a:prstGeom prst="rect">
            <a:avLst/>
          </a:prstGeom>
        </p:spPr>
      </p:pic>
      <p:sp>
        <p:nvSpPr>
          <p:cNvPr id="17" name="TextBox 16">
            <a:extLst>
              <a:ext uri="{FF2B5EF4-FFF2-40B4-BE49-F238E27FC236}">
                <a16:creationId xmlns:a16="http://schemas.microsoft.com/office/drawing/2014/main" id="{563F92BE-CE00-481F-B008-3C8BF6756BF9}"/>
              </a:ext>
            </a:extLst>
          </p:cNvPr>
          <p:cNvSpPr txBox="1"/>
          <p:nvPr/>
        </p:nvSpPr>
        <p:spPr>
          <a:xfrm>
            <a:off x="6199668" y="4049805"/>
            <a:ext cx="2598064" cy="655214"/>
          </a:xfrm>
          <a:prstGeom prst="rect">
            <a:avLst/>
          </a:prstGeom>
          <a:noFill/>
        </p:spPr>
        <p:txBody>
          <a:bodyPr wrap="square" rtlCol="0">
            <a:spAutoFit/>
          </a:bodyPr>
          <a:lstStyle/>
          <a:p>
            <a:pPr algn="ctr"/>
            <a:r>
              <a:rPr lang="en-US" dirty="0">
                <a:solidFill>
                  <a:schemeClr val="accent6"/>
                </a:solidFill>
              </a:rPr>
              <a:t>Make meal preparation easier</a:t>
            </a:r>
            <a:endParaRPr lang="en-GB" dirty="0">
              <a:solidFill>
                <a:schemeClr val="accent6"/>
              </a:solidFill>
            </a:endParaRPr>
          </a:p>
        </p:txBody>
      </p:sp>
      <p:pic>
        <p:nvPicPr>
          <p:cNvPr id="16" name="Picture 15">
            <a:extLst>
              <a:ext uri="{FF2B5EF4-FFF2-40B4-BE49-F238E27FC236}">
                <a16:creationId xmlns:a16="http://schemas.microsoft.com/office/drawing/2014/main" id="{67BEB16E-8FE0-4C49-8677-0108366B2BDF}"/>
              </a:ext>
            </a:extLst>
          </p:cNvPr>
          <p:cNvPicPr>
            <a:picLocks noChangeAspect="1"/>
          </p:cNvPicPr>
          <p:nvPr/>
        </p:nvPicPr>
        <p:blipFill>
          <a:blip r:embed="rId8"/>
          <a:stretch>
            <a:fillRect/>
          </a:stretch>
        </p:blipFill>
        <p:spPr>
          <a:xfrm>
            <a:off x="6748843" y="1927315"/>
            <a:ext cx="1857375" cy="1294768"/>
          </a:xfrm>
          <a:prstGeom prst="rect">
            <a:avLst/>
          </a:prstGeom>
        </p:spPr>
      </p:pic>
      <p:sp>
        <p:nvSpPr>
          <p:cNvPr id="19" name="TextBox 18">
            <a:extLst>
              <a:ext uri="{FF2B5EF4-FFF2-40B4-BE49-F238E27FC236}">
                <a16:creationId xmlns:a16="http://schemas.microsoft.com/office/drawing/2014/main" id="{B678675D-23CF-4274-9668-765964AA6D21}"/>
              </a:ext>
            </a:extLst>
          </p:cNvPr>
          <p:cNvSpPr txBox="1"/>
          <p:nvPr/>
        </p:nvSpPr>
        <p:spPr>
          <a:xfrm>
            <a:off x="6827003" y="1628800"/>
            <a:ext cx="1942213" cy="369332"/>
          </a:xfrm>
          <a:prstGeom prst="rect">
            <a:avLst/>
          </a:prstGeom>
          <a:noFill/>
        </p:spPr>
        <p:txBody>
          <a:bodyPr wrap="square" rtlCol="0">
            <a:spAutoFit/>
          </a:bodyPr>
          <a:lstStyle/>
          <a:p>
            <a:r>
              <a:rPr lang="en-US" dirty="0">
                <a:solidFill>
                  <a:schemeClr val="accent6"/>
                </a:solidFill>
              </a:rPr>
              <a:t>Eat with others</a:t>
            </a:r>
            <a:endParaRPr lang="en-GB" dirty="0">
              <a:solidFill>
                <a:schemeClr val="accent6"/>
              </a:solidFill>
            </a:endParaRPr>
          </a:p>
        </p:txBody>
      </p:sp>
      <p:sp>
        <p:nvSpPr>
          <p:cNvPr id="20" name="TextBox 19">
            <a:extLst>
              <a:ext uri="{FF2B5EF4-FFF2-40B4-BE49-F238E27FC236}">
                <a16:creationId xmlns:a16="http://schemas.microsoft.com/office/drawing/2014/main" id="{4CA51B95-860F-4438-866C-DD7756B2D793}"/>
              </a:ext>
            </a:extLst>
          </p:cNvPr>
          <p:cNvSpPr txBox="1"/>
          <p:nvPr/>
        </p:nvSpPr>
        <p:spPr>
          <a:xfrm>
            <a:off x="6395355" y="3197432"/>
            <a:ext cx="2564350" cy="646331"/>
          </a:xfrm>
          <a:prstGeom prst="rect">
            <a:avLst/>
          </a:prstGeom>
          <a:noFill/>
        </p:spPr>
        <p:txBody>
          <a:bodyPr wrap="square" rtlCol="0">
            <a:spAutoFit/>
          </a:bodyPr>
          <a:lstStyle/>
          <a:p>
            <a:r>
              <a:rPr lang="en-US" sz="1200" dirty="0">
                <a:solidFill>
                  <a:schemeClr val="accent6"/>
                </a:solidFill>
              </a:rPr>
              <a:t>Some people are having a shared lunch over a video call or watching a favourite programme while eating</a:t>
            </a:r>
            <a:endParaRPr lang="en-GB" sz="1200" dirty="0">
              <a:solidFill>
                <a:schemeClr val="accent6"/>
              </a:solidFill>
            </a:endParaRPr>
          </a:p>
        </p:txBody>
      </p:sp>
      <p:sp>
        <p:nvSpPr>
          <p:cNvPr id="18" name="TextBox 17">
            <a:extLst>
              <a:ext uri="{FF2B5EF4-FFF2-40B4-BE49-F238E27FC236}">
                <a16:creationId xmlns:a16="http://schemas.microsoft.com/office/drawing/2014/main" id="{18818D7E-45DA-4926-B3D9-4CF7113FB87D}"/>
              </a:ext>
            </a:extLst>
          </p:cNvPr>
          <p:cNvSpPr txBox="1"/>
          <p:nvPr/>
        </p:nvSpPr>
        <p:spPr>
          <a:xfrm>
            <a:off x="284960" y="5937208"/>
            <a:ext cx="3003237" cy="369332"/>
          </a:xfrm>
          <a:prstGeom prst="rect">
            <a:avLst/>
          </a:prstGeom>
          <a:noFill/>
        </p:spPr>
        <p:txBody>
          <a:bodyPr wrap="square" rtlCol="0">
            <a:spAutoFit/>
          </a:bodyPr>
          <a:lstStyle/>
          <a:p>
            <a:r>
              <a:rPr lang="en-US" dirty="0">
                <a:solidFill>
                  <a:schemeClr val="accent6"/>
                </a:solidFill>
              </a:rPr>
              <a:t>This is called fortifying food</a:t>
            </a:r>
            <a:endParaRPr lang="en-GB" dirty="0">
              <a:solidFill>
                <a:schemeClr val="accent6"/>
              </a:solidFill>
            </a:endParaRPr>
          </a:p>
        </p:txBody>
      </p:sp>
      <p:pic>
        <p:nvPicPr>
          <p:cNvPr id="22" name="Picture 21">
            <a:extLst>
              <a:ext uri="{FF2B5EF4-FFF2-40B4-BE49-F238E27FC236}">
                <a16:creationId xmlns:a16="http://schemas.microsoft.com/office/drawing/2014/main" id="{EC34062D-8968-4735-971B-42B17FB9C4A6}"/>
              </a:ext>
            </a:extLst>
          </p:cNvPr>
          <p:cNvPicPr/>
          <p:nvPr/>
        </p:nvPicPr>
        <p:blipFill rotWithShape="1">
          <a:blip r:embed="rId9"/>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23" name="Picture 22" descr="Age UK Salford Pledge- 10% Better Campaign">
            <a:extLst>
              <a:ext uri="{FF2B5EF4-FFF2-40B4-BE49-F238E27FC236}">
                <a16:creationId xmlns:a16="http://schemas.microsoft.com/office/drawing/2014/main" id="{BC0DFD7D-F5C7-43C6-A707-A9D7B16A7431}"/>
              </a:ext>
            </a:extLst>
          </p:cNvPr>
          <p:cNvPicPr/>
          <p:nvPr/>
        </p:nvPicPr>
        <p:blipFill rotWithShape="1">
          <a:blip r:embed="rId10" cstate="print">
            <a:extLst>
              <a:ext uri="{28A0092B-C50C-407E-A947-70E740481C1C}">
                <a14:useLocalDpi xmlns:a14="http://schemas.microsoft.com/office/drawing/2010/main" val="0"/>
              </a:ext>
            </a:extLst>
          </a:blip>
          <a:srcRect l="6785" t="12396" r="5689" b="12397"/>
          <a:stretch/>
        </p:blipFill>
        <p:spPr bwMode="auto">
          <a:xfrm>
            <a:off x="573135" y="228146"/>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74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Content Placeholder 1">
            <a:extLst>
              <a:ext uri="{FF2B5EF4-FFF2-40B4-BE49-F238E27FC236}">
                <a16:creationId xmlns:a16="http://schemas.microsoft.com/office/drawing/2014/main" id="{AAF7D37F-311C-459D-8CC3-908B92BB7C2C}"/>
              </a:ext>
            </a:extLst>
          </p:cNvPr>
          <p:cNvSpPr txBox="1">
            <a:spLocks noChangeArrowheads="1"/>
          </p:cNvSpPr>
          <p:nvPr/>
        </p:nvSpPr>
        <p:spPr bwMode="auto">
          <a:xfrm>
            <a:off x="179512" y="1978602"/>
            <a:ext cx="446449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a:lnSpc>
                <a:spcPct val="70000"/>
              </a:lnSpc>
            </a:pPr>
            <a:endParaRPr lang="en-GB" altLang="en-US" sz="3000" kern="0" dirty="0">
              <a:latin typeface="Calibri" panose="020F0502020204030204" pitchFamily="34" charset="0"/>
              <a:cs typeface="Arial" panose="020B0604020202020204" pitchFamily="34" charset="0"/>
            </a:endParaRPr>
          </a:p>
          <a:p>
            <a:pPr>
              <a:lnSpc>
                <a:spcPct val="70000"/>
              </a:lnSpc>
            </a:pPr>
            <a:r>
              <a:rPr lang="en-GB" altLang="en-US" sz="2400" kern="0" dirty="0">
                <a:latin typeface="Calibri" panose="020F0502020204030204" pitchFamily="34" charset="0"/>
                <a:cs typeface="Arial" panose="020B0604020202020204" pitchFamily="34" charset="0"/>
              </a:rPr>
              <a:t>A fortified diet describes meals, snacks and drinks which have had additional high calorie and protein foods added to them e.g. cream, milk and butter</a:t>
            </a:r>
          </a:p>
          <a:p>
            <a:pPr>
              <a:lnSpc>
                <a:spcPct val="70000"/>
              </a:lnSpc>
            </a:pPr>
            <a:endParaRPr lang="en-GB" altLang="en-US" sz="2400" kern="0" dirty="0">
              <a:latin typeface="Calibri" panose="020F0502020204030204" pitchFamily="34" charset="0"/>
              <a:cs typeface="Arial" panose="020B0604020202020204" pitchFamily="34" charset="0"/>
            </a:endParaRPr>
          </a:p>
          <a:p>
            <a:pPr>
              <a:lnSpc>
                <a:spcPct val="70000"/>
              </a:lnSpc>
            </a:pPr>
            <a:r>
              <a:rPr lang="en-GB" altLang="en-US" sz="2400" kern="0" dirty="0">
                <a:latin typeface="Calibri" panose="020F0502020204030204" pitchFamily="34" charset="0"/>
                <a:cs typeface="Arial" panose="020B0604020202020204" pitchFamily="34" charset="0"/>
              </a:rPr>
              <a:t>This helps to prevent weight loss, improve energy intake and maximises the nutritional content of a dish so that every mouthful counts</a:t>
            </a:r>
            <a:br>
              <a:rPr lang="en-GB" altLang="en-US" sz="3000" kern="0" dirty="0">
                <a:latin typeface="Arial" panose="020B0604020202020204" pitchFamily="34" charset="0"/>
                <a:cs typeface="Arial" panose="020B0604020202020204" pitchFamily="34" charset="0"/>
              </a:rPr>
            </a:br>
            <a:endParaRPr lang="en-GB" altLang="en-US" sz="3000" kern="0" dirty="0">
              <a:latin typeface="Arial" panose="020B0604020202020204" pitchFamily="34" charset="0"/>
              <a:cs typeface="Arial" panose="020B0604020202020204" pitchFamily="34" charset="0"/>
            </a:endParaRPr>
          </a:p>
          <a:p>
            <a:pPr>
              <a:lnSpc>
                <a:spcPct val="70000"/>
              </a:lnSpc>
            </a:pPr>
            <a:endParaRPr lang="en-GB" altLang="en-US" sz="2600" kern="0" dirty="0">
              <a:latin typeface="Calibri" panose="020F0502020204030204" pitchFamily="34" charset="0"/>
            </a:endParaRPr>
          </a:p>
          <a:p>
            <a:pPr>
              <a:lnSpc>
                <a:spcPct val="70000"/>
              </a:lnSpc>
            </a:pPr>
            <a:endParaRPr lang="en-GB" altLang="en-US" sz="2600" kern="0" dirty="0">
              <a:latin typeface="Calibri" panose="020F0502020204030204" pitchFamily="34" charset="0"/>
            </a:endParaRPr>
          </a:p>
        </p:txBody>
      </p:sp>
      <p:pic>
        <p:nvPicPr>
          <p:cNvPr id="22" name="Content Placeholder 10" descr="A screenshot of a cell phone&#10;&#10;Description generated with very high confidence">
            <a:extLst>
              <a:ext uri="{FF2B5EF4-FFF2-40B4-BE49-F238E27FC236}">
                <a16:creationId xmlns:a16="http://schemas.microsoft.com/office/drawing/2014/main" id="{BA06DA7B-78AB-438D-B9B4-35D79BAB19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75" b="3680"/>
          <a:stretch/>
        </p:blipFill>
        <p:spPr bwMode="auto">
          <a:xfrm>
            <a:off x="4824536" y="1772816"/>
            <a:ext cx="4139952" cy="415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FFF2731-A7C0-410E-9076-13FB980F5D18}"/>
              </a:ext>
            </a:extLst>
          </p:cNvPr>
          <p:cNvSpPr/>
          <p:nvPr/>
        </p:nvSpPr>
        <p:spPr>
          <a:xfrm>
            <a:off x="179512" y="1370847"/>
            <a:ext cx="4392488" cy="459228"/>
          </a:xfrm>
          <a:prstGeom prst="rect">
            <a:avLst/>
          </a:prstGeom>
        </p:spPr>
        <p:txBody>
          <a:bodyPr wrap="square">
            <a:spAutoFit/>
          </a:bodyPr>
          <a:lstStyle/>
          <a:p>
            <a:pPr>
              <a:lnSpc>
                <a:spcPct val="70000"/>
              </a:lnSpc>
            </a:pPr>
            <a:r>
              <a:rPr lang="en-GB" altLang="en-US" sz="3200" b="1" kern="0" dirty="0">
                <a:solidFill>
                  <a:srgbClr val="2D2F93"/>
                </a:solidFill>
                <a:latin typeface="Calibri" panose="020F0502020204030204" pitchFamily="34" charset="0"/>
                <a:cs typeface="Arial" panose="020B0604020202020204" pitchFamily="34" charset="0"/>
              </a:rPr>
              <a:t>What is a fortified diet?</a:t>
            </a:r>
          </a:p>
        </p:txBody>
      </p:sp>
      <p:pic>
        <p:nvPicPr>
          <p:cNvPr id="6" name="Picture 5">
            <a:extLst>
              <a:ext uri="{FF2B5EF4-FFF2-40B4-BE49-F238E27FC236}">
                <a16:creationId xmlns:a16="http://schemas.microsoft.com/office/drawing/2014/main" id="{C10FABA2-A4D0-434C-A512-02BE82BDAE11}"/>
              </a:ext>
            </a:extLst>
          </p:cNvPr>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7" name="Picture 6" descr="Age UK Salford Pledge- 10% Better Campaign">
            <a:extLst>
              <a:ext uri="{FF2B5EF4-FFF2-40B4-BE49-F238E27FC236}">
                <a16:creationId xmlns:a16="http://schemas.microsoft.com/office/drawing/2014/main" id="{161EE3F2-85B3-44D3-A2BF-31BF85D27159}"/>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611560" y="186416"/>
            <a:ext cx="1638300" cy="74485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E52648D-9757-416F-866C-73226C0C707E}"/>
              </a:ext>
            </a:extLst>
          </p:cNvPr>
          <p:cNvSpPr txBox="1"/>
          <p:nvPr/>
        </p:nvSpPr>
        <p:spPr>
          <a:xfrm>
            <a:off x="241042" y="6021288"/>
            <a:ext cx="4572000" cy="265457"/>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Image from Eatwellagewell.org.uk</a:t>
            </a:r>
          </a:p>
        </p:txBody>
      </p:sp>
    </p:spTree>
    <p:extLst>
      <p:ext uri="{BB962C8B-B14F-4D97-AF65-F5344CB8AC3E}">
        <p14:creationId xmlns:p14="http://schemas.microsoft.com/office/powerpoint/2010/main" val="12854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64F-BB7C-4011-AD90-986E937B2FF6}"/>
              </a:ext>
            </a:extLst>
          </p:cNvPr>
          <p:cNvSpPr>
            <a:spLocks noGrp="1"/>
          </p:cNvSpPr>
          <p:nvPr>
            <p:ph type="title"/>
          </p:nvPr>
        </p:nvSpPr>
        <p:spPr>
          <a:xfrm>
            <a:off x="251520" y="1340768"/>
            <a:ext cx="8136904" cy="792088"/>
          </a:xfrm>
        </p:spPr>
        <p:txBody>
          <a:bodyPr/>
          <a:lstStyle/>
          <a:p>
            <a:r>
              <a:rPr lang="en-GB" sz="3200" b="1" dirty="0"/>
              <a:t>1. </a:t>
            </a:r>
            <a:r>
              <a:rPr lang="en-GB" sz="3200" b="1" i="0" u="none" strike="noStrike" dirty="0">
                <a:solidFill>
                  <a:srgbClr val="2D2F93"/>
                </a:solidFill>
                <a:effectLst/>
              </a:rPr>
              <a:t>Conversations </a:t>
            </a:r>
            <a:r>
              <a:rPr lang="en-GB" sz="3200" b="1" dirty="0"/>
              <a:t>- H</a:t>
            </a:r>
            <a:r>
              <a:rPr lang="en-GB" sz="3200" b="1" i="0" u="none" strike="noStrike" dirty="0">
                <a:solidFill>
                  <a:srgbClr val="2D2F93"/>
                </a:solidFill>
                <a:effectLst/>
              </a:rPr>
              <a:t>ydration</a:t>
            </a:r>
            <a:endParaRPr lang="en-GB" sz="3200" b="1" dirty="0"/>
          </a:p>
        </p:txBody>
      </p:sp>
      <p:sp>
        <p:nvSpPr>
          <p:cNvPr id="3" name="Content Placeholder 2">
            <a:extLst>
              <a:ext uri="{FF2B5EF4-FFF2-40B4-BE49-F238E27FC236}">
                <a16:creationId xmlns:a16="http://schemas.microsoft.com/office/drawing/2014/main" id="{C73E29DE-461E-4A7B-8582-A5976A6497E8}"/>
              </a:ext>
            </a:extLst>
          </p:cNvPr>
          <p:cNvSpPr>
            <a:spLocks noGrp="1"/>
          </p:cNvSpPr>
          <p:nvPr>
            <p:ph idx="1"/>
          </p:nvPr>
        </p:nvSpPr>
        <p:spPr>
          <a:xfrm>
            <a:off x="251520" y="2570644"/>
            <a:ext cx="8579296" cy="3024336"/>
          </a:xfrm>
        </p:spPr>
        <p:txBody>
          <a:bodyPr/>
          <a:lstStyle/>
          <a:p>
            <a:pPr marL="457200" indent="-457200">
              <a:buFont typeface="Arial" panose="020B0604020202020204" pitchFamily="34" charset="0"/>
              <a:buChar char="•"/>
            </a:pPr>
            <a:r>
              <a:rPr lang="en-GB" sz="3200" dirty="0"/>
              <a:t>What have you had to drink today?</a:t>
            </a:r>
          </a:p>
          <a:p>
            <a:pPr marL="457200" indent="-457200">
              <a:buFont typeface="Arial" panose="020B0604020202020204" pitchFamily="34" charset="0"/>
              <a:buChar char="•"/>
            </a:pPr>
            <a:r>
              <a:rPr lang="en-GB" sz="3200" dirty="0"/>
              <a:t>Are you having 6-8 drinks a day?</a:t>
            </a:r>
          </a:p>
          <a:p>
            <a:pPr marL="0" indent="0"/>
            <a:r>
              <a:rPr lang="en-GB" sz="3200" dirty="0"/>
              <a:t> </a:t>
            </a:r>
          </a:p>
          <a:p>
            <a:endParaRPr lang="en-GB" sz="3200" dirty="0"/>
          </a:p>
        </p:txBody>
      </p:sp>
      <p:pic>
        <p:nvPicPr>
          <p:cNvPr id="5" name="Picture 4" descr="Image result for 6-8 cups per day"/>
          <p:cNvPicPr/>
          <p:nvPr/>
        </p:nvPicPr>
        <p:blipFill rotWithShape="1">
          <a:blip r:embed="rId3">
            <a:extLst>
              <a:ext uri="{28A0092B-C50C-407E-A947-70E740481C1C}">
                <a14:useLocalDpi xmlns:a14="http://schemas.microsoft.com/office/drawing/2010/main" val="0"/>
              </a:ext>
            </a:extLst>
          </a:blip>
          <a:srcRect l="8134" t="9505" r="9700" b="8613"/>
          <a:stretch/>
        </p:blipFill>
        <p:spPr bwMode="auto">
          <a:xfrm>
            <a:off x="160179" y="4067844"/>
            <a:ext cx="1440160" cy="1728192"/>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8028384" y="1340768"/>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D1394F-86AF-4602-B634-A4646AB919D7}"/>
              </a:ext>
            </a:extLst>
          </p:cNvPr>
          <p:cNvSpPr txBox="1"/>
          <p:nvPr/>
        </p:nvSpPr>
        <p:spPr>
          <a:xfrm>
            <a:off x="251520" y="1996356"/>
            <a:ext cx="8517632" cy="584775"/>
          </a:xfrm>
          <a:prstGeom prst="rect">
            <a:avLst/>
          </a:prstGeom>
          <a:noFill/>
        </p:spPr>
        <p:txBody>
          <a:bodyPr wrap="square">
            <a:spAutoFit/>
          </a:bodyPr>
          <a:lstStyle/>
          <a:p>
            <a:pPr marL="457200" marR="0" lvl="0" indent="-45720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sz="3200" kern="0" dirty="0">
                <a:solidFill>
                  <a:srgbClr val="2D2F93"/>
                </a:solidFill>
                <a:latin typeface="Arial"/>
              </a:rPr>
              <a:t>What drinks do you like?</a:t>
            </a:r>
            <a:endParaRPr kumimoji="0" lang="en-GB" sz="3200" b="0" i="0" u="none" strike="noStrike" kern="0" cap="none" spc="0" normalizeH="0" baseline="0" noProof="0" dirty="0">
              <a:ln>
                <a:noFill/>
              </a:ln>
              <a:solidFill>
                <a:srgbClr val="2D2F93"/>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526FC78F-0D32-409E-8140-92473BE233C6}"/>
              </a:ext>
            </a:extLst>
          </p:cNvPr>
          <p:cNvSpPr txBox="1">
            <a:spLocks/>
          </p:cNvSpPr>
          <p:nvPr/>
        </p:nvSpPr>
        <p:spPr bwMode="auto">
          <a:xfrm>
            <a:off x="1684803" y="4067844"/>
            <a:ext cx="5774394" cy="231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a:buFont typeface="Wingdings" panose="05000000000000000000" pitchFamily="2" charset="2"/>
              <a:buChar char="Ø"/>
            </a:pPr>
            <a:r>
              <a:rPr lang="en-GB" sz="2400" kern="0" dirty="0"/>
              <a:t>Many of us don’t drink enough, </a:t>
            </a:r>
          </a:p>
          <a:p>
            <a:r>
              <a:rPr lang="en-GB" sz="2400" kern="0" dirty="0"/>
              <a:t>particularly as we get older</a:t>
            </a:r>
          </a:p>
          <a:p>
            <a:pPr>
              <a:buFont typeface="Wingdings" panose="05000000000000000000" pitchFamily="2" charset="2"/>
              <a:buChar char="Ø"/>
            </a:pPr>
            <a:r>
              <a:rPr lang="en-GB" sz="2400" kern="0" dirty="0"/>
              <a:t>It is safe and healthy to encourage </a:t>
            </a:r>
          </a:p>
          <a:p>
            <a:r>
              <a:rPr lang="en-GB" sz="2400" kern="0" dirty="0"/>
              <a:t>everyone to drink more and stay well hydrated</a:t>
            </a:r>
          </a:p>
        </p:txBody>
      </p:sp>
      <p:pic>
        <p:nvPicPr>
          <p:cNvPr id="17" name="Picture 16">
            <a:extLst>
              <a:ext uri="{FF2B5EF4-FFF2-40B4-BE49-F238E27FC236}">
                <a16:creationId xmlns:a16="http://schemas.microsoft.com/office/drawing/2014/main" id="{B1CB5F3F-3F9E-4DC6-9129-370DEC258F6F}"/>
              </a:ext>
            </a:extLst>
          </p:cNvPr>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8" name="Picture 17" descr="Age UK Salford Pledge- 10% Better Campaign">
            <a:extLst>
              <a:ext uri="{FF2B5EF4-FFF2-40B4-BE49-F238E27FC236}">
                <a16:creationId xmlns:a16="http://schemas.microsoft.com/office/drawing/2014/main" id="{914F95C2-FEDF-4E5A-97B5-5E17CDBF0BDC}"/>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444786" y="226409"/>
            <a:ext cx="1638300" cy="744855"/>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946D92A7-1A8F-4053-A009-607CA80E92C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00533" y="1369058"/>
            <a:ext cx="1830283" cy="924167"/>
          </a:xfrm>
          <a:prstGeom prst="rect">
            <a:avLst/>
          </a:prstGeom>
          <a:noFill/>
          <a:ln>
            <a:noFill/>
          </a:ln>
        </p:spPr>
      </p:pic>
      <p:pic>
        <p:nvPicPr>
          <p:cNvPr id="20" name="Picture 19">
            <a:extLst>
              <a:ext uri="{FF2B5EF4-FFF2-40B4-BE49-F238E27FC236}">
                <a16:creationId xmlns:a16="http://schemas.microsoft.com/office/drawing/2014/main" id="{832172B6-397C-4587-B461-81EFE95FDE4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815132"/>
            <a:ext cx="864096" cy="1181224"/>
          </a:xfrm>
          <a:prstGeom prst="rect">
            <a:avLst/>
          </a:prstGeom>
          <a:noFill/>
          <a:ln>
            <a:noFill/>
          </a:ln>
        </p:spPr>
      </p:pic>
      <p:pic>
        <p:nvPicPr>
          <p:cNvPr id="21" name="Picture 20">
            <a:extLst>
              <a:ext uri="{FF2B5EF4-FFF2-40B4-BE49-F238E27FC236}">
                <a16:creationId xmlns:a16="http://schemas.microsoft.com/office/drawing/2014/main" id="{58B93D25-6E49-4D1A-A9DF-4EE0B1947D6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8587" y="4231840"/>
            <a:ext cx="1973893" cy="1992387"/>
          </a:xfrm>
          <a:prstGeom prst="rect">
            <a:avLst/>
          </a:prstGeom>
          <a:noFill/>
          <a:ln>
            <a:solidFill>
              <a:schemeClr val="tx1"/>
            </a:solidFill>
          </a:ln>
        </p:spPr>
      </p:pic>
      <p:pic>
        <p:nvPicPr>
          <p:cNvPr id="7" name="Picture 6">
            <a:extLst>
              <a:ext uri="{FF2B5EF4-FFF2-40B4-BE49-F238E27FC236}">
                <a16:creationId xmlns:a16="http://schemas.microsoft.com/office/drawing/2014/main" id="{756AB4B0-CE58-4A68-9544-B6FCAF5CA5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90895" y="2403364"/>
            <a:ext cx="1578256" cy="1504110"/>
          </a:xfrm>
          <a:prstGeom prst="rect">
            <a:avLst/>
          </a:prstGeom>
        </p:spPr>
      </p:pic>
    </p:spTree>
    <p:extLst>
      <p:ext uri="{BB962C8B-B14F-4D97-AF65-F5344CB8AC3E}">
        <p14:creationId xmlns:p14="http://schemas.microsoft.com/office/powerpoint/2010/main" val="236338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64F-BB7C-4011-AD90-986E937B2FF6}"/>
              </a:ext>
            </a:extLst>
          </p:cNvPr>
          <p:cNvSpPr>
            <a:spLocks noGrp="1"/>
          </p:cNvSpPr>
          <p:nvPr>
            <p:ph type="title"/>
          </p:nvPr>
        </p:nvSpPr>
        <p:spPr>
          <a:xfrm>
            <a:off x="251519" y="1052736"/>
            <a:ext cx="8602487" cy="504056"/>
          </a:xfrm>
          <a:solidFill>
            <a:schemeClr val="bg1"/>
          </a:solidFill>
        </p:spPr>
        <p:txBody>
          <a:bodyPr/>
          <a:lstStyle/>
          <a:p>
            <a:r>
              <a:rPr lang="en-GB" sz="2400" b="1" dirty="0">
                <a:solidFill>
                  <a:schemeClr val="accent2"/>
                </a:solidFill>
              </a:rPr>
              <a:t>2. Check -</a:t>
            </a:r>
            <a:r>
              <a:rPr lang="en-GB" sz="2400" b="1" dirty="0">
                <a:solidFill>
                  <a:schemeClr val="accent2">
                    <a:lumMod val="75000"/>
                  </a:schemeClr>
                </a:solidFill>
              </a:rPr>
              <a:t> </a:t>
            </a:r>
            <a:r>
              <a:rPr lang="en-GB" sz="2400" b="1" dirty="0">
                <a:solidFill>
                  <a:schemeClr val="accent2"/>
                </a:solidFill>
              </a:rPr>
              <a:t>food, fluid intake and oral hygiene </a:t>
            </a:r>
            <a:endParaRPr lang="en-US" sz="2400" b="1" dirty="0">
              <a:solidFill>
                <a:schemeClr val="accent2"/>
              </a:solidFill>
            </a:endParaRPr>
          </a:p>
        </p:txBody>
      </p:sp>
      <p:sp>
        <p:nvSpPr>
          <p:cNvPr id="8" name="Rectangle 7"/>
          <p:cNvSpPr/>
          <p:nvPr/>
        </p:nvSpPr>
        <p:spPr>
          <a:xfrm>
            <a:off x="8028384" y="1340768"/>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FD59E20-E727-454E-8F83-C1E6C2ABB361}"/>
              </a:ext>
            </a:extLst>
          </p:cNvPr>
          <p:cNvSpPr txBox="1"/>
          <p:nvPr/>
        </p:nvSpPr>
        <p:spPr>
          <a:xfrm>
            <a:off x="211386" y="1448780"/>
            <a:ext cx="8838979" cy="1077218"/>
          </a:xfrm>
          <a:prstGeom prst="rect">
            <a:avLst/>
          </a:prstGeom>
          <a:noFill/>
        </p:spPr>
        <p:txBody>
          <a:bodyPr wrap="square" rtlCol="0">
            <a:spAutoFit/>
          </a:bodyPr>
          <a:lstStyle/>
          <a:p>
            <a:r>
              <a:rPr lang="en-GB" sz="1600" dirty="0">
                <a:solidFill>
                  <a:srgbClr val="3F5664"/>
                </a:solidFill>
              </a:rPr>
              <a:t>To stay healthy adults need to drink 2 to 2.5 litres of water per day. This equates to 6 to 8 cups. Cross the cup out once a cup of fluid has been drunk. Although water is best as it contains no sugar or caffeine, also tea, coffee, milk, squash, pop and juice will count, though be mindful of high sugar drinks as they can rot your teeth.  </a:t>
            </a:r>
            <a:r>
              <a:rPr lang="en-GB" sz="1600" b="1" dirty="0">
                <a:solidFill>
                  <a:schemeClr val="accent2">
                    <a:lumMod val="75000"/>
                  </a:schemeClr>
                </a:solidFill>
              </a:rPr>
              <a:t>Beer and wine do not count!</a:t>
            </a:r>
          </a:p>
        </p:txBody>
      </p:sp>
      <p:pic>
        <p:nvPicPr>
          <p:cNvPr id="6" name="Picture 5">
            <a:extLst>
              <a:ext uri="{FF2B5EF4-FFF2-40B4-BE49-F238E27FC236}">
                <a16:creationId xmlns:a16="http://schemas.microsoft.com/office/drawing/2014/main" id="{FB32A555-7D1D-462F-98A4-751B16F2DAC2}"/>
              </a:ext>
            </a:extLst>
          </p:cNvPr>
          <p:cNvPicPr>
            <a:picLocks noChangeAspect="1"/>
          </p:cNvPicPr>
          <p:nvPr/>
        </p:nvPicPr>
        <p:blipFill>
          <a:blip r:embed="rId3"/>
          <a:stretch>
            <a:fillRect/>
          </a:stretch>
        </p:blipFill>
        <p:spPr>
          <a:xfrm>
            <a:off x="585231" y="2496819"/>
            <a:ext cx="7973538" cy="788286"/>
          </a:xfrm>
          <a:prstGeom prst="rect">
            <a:avLst/>
          </a:prstGeom>
        </p:spPr>
      </p:pic>
      <p:graphicFrame>
        <p:nvGraphicFramePr>
          <p:cNvPr id="12" name="Table 15">
            <a:extLst>
              <a:ext uri="{FF2B5EF4-FFF2-40B4-BE49-F238E27FC236}">
                <a16:creationId xmlns:a16="http://schemas.microsoft.com/office/drawing/2014/main" id="{99EFF5D8-DC9D-47ED-84A4-2758911C3743}"/>
              </a:ext>
            </a:extLst>
          </p:cNvPr>
          <p:cNvGraphicFramePr>
            <a:graphicFrameLocks noGrp="1"/>
          </p:cNvGraphicFramePr>
          <p:nvPr/>
        </p:nvGraphicFramePr>
        <p:xfrm>
          <a:off x="177581" y="3209505"/>
          <a:ext cx="8847632" cy="1589567"/>
        </p:xfrm>
        <a:graphic>
          <a:graphicData uri="http://schemas.openxmlformats.org/drawingml/2006/table">
            <a:tbl>
              <a:tblPr firstRow="1" bandRow="1">
                <a:tableStyleId>{5940675A-B579-460E-94D1-54222C63F5DA}</a:tableStyleId>
              </a:tblPr>
              <a:tblGrid>
                <a:gridCol w="2211908">
                  <a:extLst>
                    <a:ext uri="{9D8B030D-6E8A-4147-A177-3AD203B41FA5}">
                      <a16:colId xmlns:a16="http://schemas.microsoft.com/office/drawing/2014/main" val="3187017630"/>
                    </a:ext>
                  </a:extLst>
                </a:gridCol>
                <a:gridCol w="2211908">
                  <a:extLst>
                    <a:ext uri="{9D8B030D-6E8A-4147-A177-3AD203B41FA5}">
                      <a16:colId xmlns:a16="http://schemas.microsoft.com/office/drawing/2014/main" val="1568746735"/>
                    </a:ext>
                  </a:extLst>
                </a:gridCol>
                <a:gridCol w="2211908">
                  <a:extLst>
                    <a:ext uri="{9D8B030D-6E8A-4147-A177-3AD203B41FA5}">
                      <a16:colId xmlns:a16="http://schemas.microsoft.com/office/drawing/2014/main" val="1427633549"/>
                    </a:ext>
                  </a:extLst>
                </a:gridCol>
                <a:gridCol w="2211908">
                  <a:extLst>
                    <a:ext uri="{9D8B030D-6E8A-4147-A177-3AD203B41FA5}">
                      <a16:colId xmlns:a16="http://schemas.microsoft.com/office/drawing/2014/main" val="2520455666"/>
                    </a:ext>
                  </a:extLst>
                </a:gridCol>
              </a:tblGrid>
              <a:tr h="299720">
                <a:tc>
                  <a:txBody>
                    <a:bodyPr/>
                    <a:lstStyle/>
                    <a:p>
                      <a:r>
                        <a:rPr lang="en-GB" sz="1400" dirty="0"/>
                        <a:t>Mouthcare </a:t>
                      </a:r>
                    </a:p>
                  </a:txBody>
                  <a:tcPr/>
                </a:tc>
                <a:tc>
                  <a:txBody>
                    <a:bodyPr/>
                    <a:lstStyle/>
                    <a:p>
                      <a:r>
                        <a:rPr lang="en-GB" sz="1400" dirty="0"/>
                        <a:t>Mouthcare </a:t>
                      </a:r>
                    </a:p>
                  </a:txBody>
                  <a:tcPr/>
                </a:tc>
                <a:tc>
                  <a:txBody>
                    <a:bodyPr/>
                    <a:lstStyle/>
                    <a:p>
                      <a:r>
                        <a:rPr lang="en-GB" sz="1400" dirty="0"/>
                        <a:t>Mouthcare </a:t>
                      </a:r>
                    </a:p>
                  </a:txBody>
                  <a:tcPr/>
                </a:tc>
                <a:tc>
                  <a:txBody>
                    <a:bodyPr/>
                    <a:lstStyle/>
                    <a:p>
                      <a:endParaRPr lang="en-GB" sz="1400" dirty="0"/>
                    </a:p>
                  </a:txBody>
                  <a:tcPr/>
                </a:tc>
                <a:extLst>
                  <a:ext uri="{0D108BD9-81ED-4DB2-BD59-A6C34878D82A}">
                    <a16:rowId xmlns:a16="http://schemas.microsoft.com/office/drawing/2014/main" val="2145443781"/>
                  </a:ext>
                </a:extLst>
              </a:tr>
              <a:tr h="297194">
                <a:tc>
                  <a:txBody>
                    <a:bodyPr/>
                    <a:lstStyle/>
                    <a:p>
                      <a:r>
                        <a:rPr lang="en-GB" sz="1400" dirty="0"/>
                        <a:t>Breakfast</a:t>
                      </a:r>
                    </a:p>
                  </a:txBody>
                  <a:tcPr/>
                </a:tc>
                <a:tc>
                  <a:txBody>
                    <a:bodyPr/>
                    <a:lstStyle/>
                    <a:p>
                      <a:r>
                        <a:rPr lang="en-GB" sz="1400" dirty="0"/>
                        <a:t>Lunch</a:t>
                      </a:r>
                    </a:p>
                  </a:txBody>
                  <a:tcPr/>
                </a:tc>
                <a:tc>
                  <a:txBody>
                    <a:bodyPr/>
                    <a:lstStyle/>
                    <a:p>
                      <a:r>
                        <a:rPr lang="en-GB" sz="1400" dirty="0"/>
                        <a:t>Evening meal</a:t>
                      </a:r>
                    </a:p>
                  </a:txBody>
                  <a:tcPr/>
                </a:tc>
                <a:tc>
                  <a:txBody>
                    <a:bodyPr/>
                    <a:lstStyle/>
                    <a:p>
                      <a:r>
                        <a:rPr lang="en-GB" sz="1400" dirty="0"/>
                        <a:t>Snacks </a:t>
                      </a:r>
                    </a:p>
                  </a:txBody>
                  <a:tcPr/>
                </a:tc>
                <a:extLst>
                  <a:ext uri="{0D108BD9-81ED-4DB2-BD59-A6C34878D82A}">
                    <a16:rowId xmlns:a16="http://schemas.microsoft.com/office/drawing/2014/main" val="2902334958"/>
                  </a:ext>
                </a:extLst>
              </a:tr>
              <a:tr h="979967">
                <a:tc>
                  <a:txBody>
                    <a:bodyPr/>
                    <a:lstStyle/>
                    <a:p>
                      <a:r>
                        <a:rPr lang="en-GB" sz="1400" dirty="0"/>
                        <a:t>I ate</a:t>
                      </a:r>
                    </a:p>
                  </a:txBody>
                  <a:tcPr/>
                </a:tc>
                <a:tc>
                  <a:txBody>
                    <a:bodyPr/>
                    <a:lstStyle/>
                    <a:p>
                      <a:r>
                        <a:rPr lang="en-GB" sz="1400" dirty="0"/>
                        <a:t>I ate</a:t>
                      </a:r>
                    </a:p>
                    <a:p>
                      <a:endParaRPr lang="en-GB" sz="1400" dirty="0"/>
                    </a:p>
                  </a:txBody>
                  <a:tcPr/>
                </a:tc>
                <a:tc>
                  <a:txBody>
                    <a:bodyPr/>
                    <a:lstStyle/>
                    <a:p>
                      <a:r>
                        <a:rPr lang="en-GB" sz="1400" dirty="0"/>
                        <a:t>I ate</a:t>
                      </a:r>
                    </a:p>
                  </a:txBody>
                  <a:tcPr/>
                </a:tc>
                <a:tc>
                  <a:txBody>
                    <a:bodyPr/>
                    <a:lstStyle/>
                    <a:p>
                      <a:r>
                        <a:rPr lang="en-GB" sz="1400" dirty="0"/>
                        <a:t>I ate </a:t>
                      </a:r>
                    </a:p>
                  </a:txBody>
                  <a:tcPr/>
                </a:tc>
                <a:extLst>
                  <a:ext uri="{0D108BD9-81ED-4DB2-BD59-A6C34878D82A}">
                    <a16:rowId xmlns:a16="http://schemas.microsoft.com/office/drawing/2014/main" val="3526793836"/>
                  </a:ext>
                </a:extLst>
              </a:tr>
            </a:tbl>
          </a:graphicData>
        </a:graphic>
      </p:graphicFrame>
      <p:sp>
        <p:nvSpPr>
          <p:cNvPr id="14" name="TextBox 13">
            <a:extLst>
              <a:ext uri="{FF2B5EF4-FFF2-40B4-BE49-F238E27FC236}">
                <a16:creationId xmlns:a16="http://schemas.microsoft.com/office/drawing/2014/main" id="{34AC0E28-98F5-4CD7-8925-AA34DADEC6BF}"/>
              </a:ext>
            </a:extLst>
          </p:cNvPr>
          <p:cNvSpPr txBox="1"/>
          <p:nvPr/>
        </p:nvSpPr>
        <p:spPr>
          <a:xfrm>
            <a:off x="160253" y="4865764"/>
            <a:ext cx="8693753" cy="584775"/>
          </a:xfrm>
          <a:prstGeom prst="rect">
            <a:avLst/>
          </a:prstGeom>
          <a:noFill/>
        </p:spPr>
        <p:txBody>
          <a:bodyPr wrap="square" rtlCol="0">
            <a:spAutoFit/>
          </a:bodyPr>
          <a:lstStyle/>
          <a:p>
            <a:r>
              <a:rPr lang="en-GB" sz="1600" dirty="0">
                <a:solidFill>
                  <a:srgbClr val="3F5664"/>
                </a:solidFill>
              </a:rPr>
              <a:t>The colour of urine is a good way to establish if a person is dehydrated if they are under 65, if they are over 65 it cannot be used </a:t>
            </a:r>
            <a:r>
              <a:rPr lang="en-GB" sz="1600" b="1" dirty="0">
                <a:solidFill>
                  <a:srgbClr val="3F5664"/>
                </a:solidFill>
              </a:rPr>
              <a:t>REMEMBER – PRESUME DEHYDRATION </a:t>
            </a:r>
            <a:endParaRPr lang="en-GB" sz="1600" dirty="0">
              <a:solidFill>
                <a:srgbClr val="3F5664"/>
              </a:solidFill>
            </a:endParaRPr>
          </a:p>
        </p:txBody>
      </p:sp>
      <p:grpSp>
        <p:nvGrpSpPr>
          <p:cNvPr id="15" name="Group 14">
            <a:extLst>
              <a:ext uri="{FF2B5EF4-FFF2-40B4-BE49-F238E27FC236}">
                <a16:creationId xmlns:a16="http://schemas.microsoft.com/office/drawing/2014/main" id="{9641378A-BA88-44DF-BD90-BB28690B1500}"/>
              </a:ext>
            </a:extLst>
          </p:cNvPr>
          <p:cNvGrpSpPr/>
          <p:nvPr/>
        </p:nvGrpSpPr>
        <p:grpSpPr>
          <a:xfrm>
            <a:off x="289993" y="5517231"/>
            <a:ext cx="4421929" cy="844782"/>
            <a:chOff x="294087" y="5740628"/>
            <a:chExt cx="4523095" cy="914400"/>
          </a:xfrm>
        </p:grpSpPr>
        <p:pic>
          <p:nvPicPr>
            <p:cNvPr id="16" name="Graphic 15" descr="Crying face with solid fill">
              <a:extLst>
                <a:ext uri="{FF2B5EF4-FFF2-40B4-BE49-F238E27FC236}">
                  <a16:creationId xmlns:a16="http://schemas.microsoft.com/office/drawing/2014/main" id="{1130E0A2-756B-4752-BB7B-92D17F7816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4087" y="5740628"/>
              <a:ext cx="914400" cy="914400"/>
            </a:xfrm>
            <a:prstGeom prst="rect">
              <a:avLst/>
            </a:prstGeom>
          </p:spPr>
        </p:pic>
        <p:pic>
          <p:nvPicPr>
            <p:cNvPr id="17" name="Graphic 16" descr="No sign">
              <a:extLst>
                <a:ext uri="{FF2B5EF4-FFF2-40B4-BE49-F238E27FC236}">
                  <a16:creationId xmlns:a16="http://schemas.microsoft.com/office/drawing/2014/main" id="{813F8B22-AF4C-40BA-B824-E1012DDA9E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5786" y="5740628"/>
              <a:ext cx="914400" cy="914400"/>
            </a:xfrm>
            <a:prstGeom prst="rect">
              <a:avLst/>
            </a:prstGeom>
          </p:spPr>
        </p:pic>
        <p:pic>
          <p:nvPicPr>
            <p:cNvPr id="18" name="Graphic 17" descr="Slippers">
              <a:extLst>
                <a:ext uri="{FF2B5EF4-FFF2-40B4-BE49-F238E27FC236}">
                  <a16:creationId xmlns:a16="http://schemas.microsoft.com/office/drawing/2014/main" id="{6B5DE0F5-21AE-4CB2-9A42-04E393A3E3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7779" y="5740628"/>
              <a:ext cx="914400" cy="914400"/>
            </a:xfrm>
            <a:prstGeom prst="rect">
              <a:avLst/>
            </a:prstGeom>
          </p:spPr>
        </p:pic>
        <p:pic>
          <p:nvPicPr>
            <p:cNvPr id="19" name="Graphic 18" descr="Run">
              <a:extLst>
                <a:ext uri="{FF2B5EF4-FFF2-40B4-BE49-F238E27FC236}">
                  <a16:creationId xmlns:a16="http://schemas.microsoft.com/office/drawing/2014/main" id="{B3F1C635-17F9-4B6C-BBD9-4B07567964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88382" y="5740628"/>
              <a:ext cx="914400" cy="914400"/>
            </a:xfrm>
            <a:prstGeom prst="rect">
              <a:avLst/>
            </a:prstGeom>
          </p:spPr>
        </p:pic>
        <p:pic>
          <p:nvPicPr>
            <p:cNvPr id="20" name="Graphic 19" descr="Sad face with solid fill">
              <a:extLst>
                <a:ext uri="{FF2B5EF4-FFF2-40B4-BE49-F238E27FC236}">
                  <a16:creationId xmlns:a16="http://schemas.microsoft.com/office/drawing/2014/main" id="{DA1D3B12-0C16-4ABD-B517-62CF09DA62E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02782" y="5740628"/>
              <a:ext cx="914400" cy="914400"/>
            </a:xfrm>
            <a:prstGeom prst="rect">
              <a:avLst/>
            </a:prstGeom>
          </p:spPr>
        </p:pic>
      </p:grpSp>
      <p:sp>
        <p:nvSpPr>
          <p:cNvPr id="22" name="TextBox 21">
            <a:extLst>
              <a:ext uri="{FF2B5EF4-FFF2-40B4-BE49-F238E27FC236}">
                <a16:creationId xmlns:a16="http://schemas.microsoft.com/office/drawing/2014/main" id="{495A4493-69D8-4C6C-9DE9-5774D5F59F22}"/>
              </a:ext>
            </a:extLst>
          </p:cNvPr>
          <p:cNvSpPr txBox="1"/>
          <p:nvPr/>
        </p:nvSpPr>
        <p:spPr>
          <a:xfrm>
            <a:off x="5101894" y="5436060"/>
            <a:ext cx="3744513" cy="923330"/>
          </a:xfrm>
          <a:prstGeom prst="rect">
            <a:avLst/>
          </a:prstGeom>
          <a:noFill/>
        </p:spPr>
        <p:txBody>
          <a:bodyPr wrap="square" rtlCol="0">
            <a:spAutoFit/>
          </a:bodyPr>
          <a:lstStyle/>
          <a:p>
            <a:r>
              <a:rPr lang="en-GB" dirty="0"/>
              <a:t>Confusion, constipation, feeling dizzy, falls, peeing more often, headaches = </a:t>
            </a:r>
            <a:r>
              <a:rPr lang="en-GB" b="1" dirty="0"/>
              <a:t>DEHYDRATION </a:t>
            </a:r>
          </a:p>
        </p:txBody>
      </p:sp>
      <p:pic>
        <p:nvPicPr>
          <p:cNvPr id="23" name="Picture 22">
            <a:extLst>
              <a:ext uri="{FF2B5EF4-FFF2-40B4-BE49-F238E27FC236}">
                <a16:creationId xmlns:a16="http://schemas.microsoft.com/office/drawing/2014/main" id="{E94A29DF-D4CF-4AD3-9A30-C6898278A6CD}"/>
              </a:ext>
            </a:extLst>
          </p:cNvPr>
          <p:cNvPicPr/>
          <p:nvPr/>
        </p:nvPicPr>
        <p:blipFill rotWithShape="1">
          <a:blip r:embed="rId1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24" name="Picture 23" descr="Age UK Salford Pledge- 10% Better Campaign">
            <a:extLst>
              <a:ext uri="{FF2B5EF4-FFF2-40B4-BE49-F238E27FC236}">
                <a16:creationId xmlns:a16="http://schemas.microsoft.com/office/drawing/2014/main" id="{964E915E-07F1-4A0E-958A-6A3BBF8206BA}"/>
              </a:ext>
            </a:extLst>
          </p:cNvPr>
          <p:cNvPicPr/>
          <p:nvPr/>
        </p:nvPicPr>
        <p:blipFill rotWithShape="1">
          <a:blip r:embed="rId15" cstate="print">
            <a:extLst>
              <a:ext uri="{28A0092B-C50C-407E-A947-70E740481C1C}">
                <a14:useLocalDpi xmlns:a14="http://schemas.microsoft.com/office/drawing/2010/main" val="0"/>
              </a:ext>
            </a:extLst>
          </a:blip>
          <a:srcRect l="6785" t="12396" r="5689" b="12397"/>
          <a:stretch/>
        </p:blipFill>
        <p:spPr bwMode="auto">
          <a:xfrm>
            <a:off x="424819" y="144116"/>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587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9044-B25B-46C6-AE28-EFC40F73BB57}"/>
              </a:ext>
            </a:extLst>
          </p:cNvPr>
          <p:cNvSpPr>
            <a:spLocks noGrp="1"/>
          </p:cNvSpPr>
          <p:nvPr>
            <p:ph type="title"/>
          </p:nvPr>
        </p:nvSpPr>
        <p:spPr>
          <a:xfrm>
            <a:off x="336224" y="1727983"/>
            <a:ext cx="8568952" cy="2376264"/>
          </a:xfrm>
        </p:spPr>
        <p:txBody>
          <a:bodyPr/>
          <a:lstStyle/>
          <a:p>
            <a:r>
              <a:rPr lang="en-GB" sz="2400" dirty="0"/>
              <a:t>Ask which drinks they enjoy</a:t>
            </a:r>
            <a:br>
              <a:rPr lang="en-GB" sz="2400" dirty="0"/>
            </a:br>
            <a:r>
              <a:rPr lang="en-GB" sz="2400" dirty="0"/>
              <a:t>Talk about tasty, refreshing drinks or have a mocktail party! </a:t>
            </a:r>
            <a:br>
              <a:rPr lang="en-GB" sz="2400" dirty="0"/>
            </a:br>
            <a:r>
              <a:rPr lang="en-GB" sz="2400" dirty="0"/>
              <a:t>Have they tried…….. a smoothie?                       </a:t>
            </a:r>
            <a:br>
              <a:rPr lang="en-GB" sz="2400" dirty="0"/>
            </a:br>
            <a:r>
              <a:rPr lang="en-GB" sz="2400" dirty="0"/>
              <a:t>                                                        Identify water-rich foods</a:t>
            </a:r>
            <a:br>
              <a:rPr lang="en-GB" sz="2400" dirty="0"/>
            </a:br>
            <a:r>
              <a:rPr lang="en-GB" sz="2400" dirty="0"/>
              <a:t>Make a brew!</a:t>
            </a:r>
            <a:br>
              <a:rPr lang="en-GB" sz="2400" dirty="0"/>
            </a:br>
            <a:br>
              <a:rPr lang="en-GB" sz="2400" dirty="0"/>
            </a:br>
            <a:r>
              <a:rPr lang="en-GB" sz="2400" dirty="0"/>
              <a:t>Suggest an alarm reminder </a:t>
            </a:r>
            <a:br>
              <a:rPr lang="en-GB" sz="2400" dirty="0"/>
            </a:br>
            <a:r>
              <a:rPr lang="en-GB" sz="2400" dirty="0"/>
              <a:t>or use TV programmes </a:t>
            </a:r>
            <a:br>
              <a:rPr lang="en-GB" sz="2400" dirty="0"/>
            </a:br>
            <a:r>
              <a:rPr lang="en-GB" sz="2400" dirty="0"/>
              <a:t>ending / starting as a prompt </a:t>
            </a:r>
            <a:br>
              <a:rPr lang="en-GB" sz="2400" dirty="0"/>
            </a:br>
            <a:br>
              <a:rPr lang="en-GB" sz="2400" dirty="0"/>
            </a:br>
            <a:br>
              <a:rPr lang="en-GB" dirty="0"/>
            </a:br>
            <a:endParaRPr lang="en-GB" dirty="0"/>
          </a:p>
        </p:txBody>
      </p:sp>
      <p:pic>
        <p:nvPicPr>
          <p:cNvPr id="5122" name="Picture 2">
            <a:extLst>
              <a:ext uri="{FF2B5EF4-FFF2-40B4-BE49-F238E27FC236}">
                <a16:creationId xmlns:a16="http://schemas.microsoft.com/office/drawing/2014/main" id="{D104FBA1-26A5-4248-8116-0A328D7C3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08496"/>
            <a:ext cx="3992488" cy="29943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EE66A7C-6C9A-4177-9B0D-3041A6E54E50}"/>
              </a:ext>
            </a:extLst>
          </p:cNvPr>
          <p:cNvSpPr txBox="1">
            <a:spLocks/>
          </p:cNvSpPr>
          <p:nvPr/>
        </p:nvSpPr>
        <p:spPr>
          <a:xfrm>
            <a:off x="179512" y="1196752"/>
            <a:ext cx="2448272" cy="576064"/>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r>
              <a:rPr lang="en-GB" sz="3200" b="1" dirty="0"/>
              <a:t>3. Care</a:t>
            </a:r>
            <a:endParaRPr lang="en-GB" sz="3200" b="1" kern="0" dirty="0"/>
          </a:p>
        </p:txBody>
      </p:sp>
      <p:pic>
        <p:nvPicPr>
          <p:cNvPr id="8" name="Picture 7" descr="Image result for thinking">
            <a:extLst>
              <a:ext uri="{FF2B5EF4-FFF2-40B4-BE49-F238E27FC236}">
                <a16:creationId xmlns:a16="http://schemas.microsoft.com/office/drawing/2014/main" id="{C865323E-EE25-4F66-BE5E-5725163249A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1340768"/>
            <a:ext cx="779861" cy="758507"/>
          </a:xfrm>
          <a:prstGeom prst="rect">
            <a:avLst/>
          </a:prstGeom>
          <a:noFill/>
          <a:ln>
            <a:noFill/>
          </a:ln>
        </p:spPr>
      </p:pic>
      <p:pic>
        <p:nvPicPr>
          <p:cNvPr id="11" name="Picture 10">
            <a:extLst>
              <a:ext uri="{FF2B5EF4-FFF2-40B4-BE49-F238E27FC236}">
                <a16:creationId xmlns:a16="http://schemas.microsoft.com/office/drawing/2014/main" id="{D4F1341E-9D24-4B9E-B71A-4C0CEADA2419}"/>
              </a:ext>
            </a:extLst>
          </p:cNvPr>
          <p:cNvPicPr/>
          <p:nvPr/>
        </p:nvPicPr>
        <p:blipFill rotWithShape="1">
          <a:blip r:embed="rId5"/>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4" name="Picture 13" descr="Age UK Salford Pledge- 10% Better Campaign">
            <a:extLst>
              <a:ext uri="{FF2B5EF4-FFF2-40B4-BE49-F238E27FC236}">
                <a16:creationId xmlns:a16="http://schemas.microsoft.com/office/drawing/2014/main" id="{C579F4BE-AB1D-44FB-AF66-4D15E3A5F384}"/>
              </a:ext>
            </a:extLst>
          </p:cNvPr>
          <p:cNvPicPr/>
          <p:nvPr/>
        </p:nvPicPr>
        <p:blipFill rotWithShape="1">
          <a:blip r:embed="rId6" cstate="print">
            <a:extLst>
              <a:ext uri="{28A0092B-C50C-407E-A947-70E740481C1C}">
                <a14:useLocalDpi xmlns:a14="http://schemas.microsoft.com/office/drawing/2010/main" val="0"/>
              </a:ext>
            </a:extLst>
          </a:blip>
          <a:srcRect l="6785" t="12396" r="5689" b="12397"/>
          <a:stretch/>
        </p:blipFill>
        <p:spPr bwMode="auto">
          <a:xfrm>
            <a:off x="508212" y="212345"/>
            <a:ext cx="1638300" cy="744855"/>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C6227F2B-3360-45AB-A7EC-5748C415AC0D}"/>
              </a:ext>
            </a:extLst>
          </p:cNvPr>
          <p:cNvSpPr txBox="1"/>
          <p:nvPr/>
        </p:nvSpPr>
        <p:spPr>
          <a:xfrm>
            <a:off x="5004048" y="6348743"/>
            <a:ext cx="4572000" cy="265457"/>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Image from Eatwellagewell.org.uk</a:t>
            </a:r>
          </a:p>
        </p:txBody>
      </p:sp>
      <p:pic>
        <p:nvPicPr>
          <p:cNvPr id="16" name="Picture 15">
            <a:extLst>
              <a:ext uri="{FF2B5EF4-FFF2-40B4-BE49-F238E27FC236}">
                <a16:creationId xmlns:a16="http://schemas.microsoft.com/office/drawing/2014/main" id="{3AFE1EAF-816E-46F5-BFFE-D15380BCC61E}"/>
              </a:ext>
            </a:extLst>
          </p:cNvPr>
          <p:cNvPicPr/>
          <p:nvPr/>
        </p:nvPicPr>
        <p:blipFill rotWithShape="1">
          <a:blip r:embed="rId7" cstate="print">
            <a:extLst>
              <a:ext uri="{28A0092B-C50C-407E-A947-70E740481C1C}">
                <a14:useLocalDpi xmlns:a14="http://schemas.microsoft.com/office/drawing/2010/main" val="0"/>
              </a:ext>
            </a:extLst>
          </a:blip>
          <a:srcRect l="20000" r="20816" b="43284"/>
          <a:stretch/>
        </p:blipFill>
        <p:spPr bwMode="auto">
          <a:xfrm>
            <a:off x="1403648" y="5227418"/>
            <a:ext cx="1626667" cy="1267522"/>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C1BC55E-9AA7-4CE4-AF3B-8731A0A90C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0364" y="2895987"/>
            <a:ext cx="2374298" cy="1046209"/>
          </a:xfrm>
          <a:prstGeom prst="rect">
            <a:avLst/>
          </a:prstGeom>
        </p:spPr>
      </p:pic>
      <p:pic>
        <p:nvPicPr>
          <p:cNvPr id="18" name="Picture 17">
            <a:extLst>
              <a:ext uri="{FF2B5EF4-FFF2-40B4-BE49-F238E27FC236}">
                <a16:creationId xmlns:a16="http://schemas.microsoft.com/office/drawing/2014/main" id="{CF04F95C-E972-4831-8151-048A40CB2B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4699" y="848633"/>
            <a:ext cx="1375349" cy="1222533"/>
          </a:xfrm>
          <a:prstGeom prst="rect">
            <a:avLst/>
          </a:prstGeom>
        </p:spPr>
      </p:pic>
      <p:pic>
        <p:nvPicPr>
          <p:cNvPr id="20" name="Picture 19">
            <a:extLst>
              <a:ext uri="{FF2B5EF4-FFF2-40B4-BE49-F238E27FC236}">
                <a16:creationId xmlns:a16="http://schemas.microsoft.com/office/drawing/2014/main" id="{7EB4188D-6C98-4D47-820A-061239B5EC96}"/>
              </a:ext>
            </a:extLst>
          </p:cNvPr>
          <p:cNvPicPr>
            <a:picLocks noChangeAspect="1"/>
          </p:cNvPicPr>
          <p:nvPr/>
        </p:nvPicPr>
        <p:blipFill rotWithShape="1">
          <a:blip r:embed="rId10">
            <a:extLst>
              <a:ext uri="{28A0092B-C50C-407E-A947-70E740481C1C}">
                <a14:useLocalDpi xmlns:a14="http://schemas.microsoft.com/office/drawing/2010/main" val="0"/>
              </a:ext>
            </a:extLst>
          </a:blip>
          <a:srcRect l="18210" r="14679"/>
          <a:stretch/>
        </p:blipFill>
        <p:spPr>
          <a:xfrm>
            <a:off x="7722160" y="1037231"/>
            <a:ext cx="780520" cy="1016288"/>
          </a:xfrm>
          <a:prstGeom prst="rect">
            <a:avLst/>
          </a:prstGeom>
        </p:spPr>
      </p:pic>
    </p:spTree>
    <p:extLst>
      <p:ext uri="{BB962C8B-B14F-4D97-AF65-F5344CB8AC3E}">
        <p14:creationId xmlns:p14="http://schemas.microsoft.com/office/powerpoint/2010/main" val="4128332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F909-D781-4CAC-B3EB-6F77C6686506}"/>
              </a:ext>
            </a:extLst>
          </p:cNvPr>
          <p:cNvSpPr>
            <a:spLocks noGrp="1"/>
          </p:cNvSpPr>
          <p:nvPr>
            <p:ph type="title"/>
          </p:nvPr>
        </p:nvSpPr>
        <p:spPr>
          <a:xfrm>
            <a:off x="455428" y="1281879"/>
            <a:ext cx="6923112" cy="889000"/>
          </a:xfrm>
        </p:spPr>
        <p:txBody>
          <a:bodyPr/>
          <a:lstStyle/>
          <a:p>
            <a:pPr algn="ctr"/>
            <a:br>
              <a:rPr lang="en-GB" dirty="0"/>
            </a:br>
            <a:br>
              <a:rPr lang="en-GB" dirty="0"/>
            </a:br>
            <a:endParaRPr lang="en-GB" dirty="0"/>
          </a:p>
        </p:txBody>
      </p:sp>
      <p:pic>
        <p:nvPicPr>
          <p:cNvPr id="3082" name="Picture 10" descr="Invincibility Star | ROBLOX Survive and Kill the Killers in Area 51 Wiki |  Fandom">
            <a:extLst>
              <a:ext uri="{FF2B5EF4-FFF2-40B4-BE49-F238E27FC236}">
                <a16:creationId xmlns:a16="http://schemas.microsoft.com/office/drawing/2014/main" id="{2831C8AC-608A-4769-85E5-72482141F3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28" y="2458664"/>
            <a:ext cx="1462092" cy="14620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107DD4-59F0-4B1B-926A-0FFA784C7E60}"/>
              </a:ext>
            </a:extLst>
          </p:cNvPr>
          <p:cNvSpPr>
            <a:spLocks noGrp="1"/>
          </p:cNvSpPr>
          <p:nvPr>
            <p:ph idx="1"/>
          </p:nvPr>
        </p:nvSpPr>
        <p:spPr>
          <a:xfrm>
            <a:off x="179512" y="1601210"/>
            <a:ext cx="8784976" cy="4276062"/>
          </a:xfrm>
        </p:spPr>
        <p:txBody>
          <a:bodyPr/>
          <a:lstStyle/>
          <a:p>
            <a:pPr marL="0" indent="0">
              <a:spcBef>
                <a:spcPts val="1200"/>
              </a:spcBef>
            </a:pPr>
            <a:r>
              <a:rPr lang="en-GB" sz="3600" b="1" dirty="0"/>
              <a:t>Show how you have made a difference!</a:t>
            </a:r>
          </a:p>
          <a:p>
            <a:pPr marL="0" indent="0">
              <a:spcBef>
                <a:spcPts val="1200"/>
              </a:spcBef>
            </a:pPr>
            <a:endParaRPr lang="en-GB" sz="3600" b="1" dirty="0"/>
          </a:p>
          <a:p>
            <a:pPr marL="0" indent="0">
              <a:spcBef>
                <a:spcPts val="1200"/>
              </a:spcBef>
            </a:pPr>
            <a:endParaRPr lang="en-GB" sz="3600" b="1" dirty="0"/>
          </a:p>
          <a:p>
            <a:pPr marL="0" indent="0" algn="ctr">
              <a:spcBef>
                <a:spcPts val="1200"/>
              </a:spcBef>
            </a:pPr>
            <a:r>
              <a:rPr lang="en-GB" sz="3200" dirty="0"/>
              <a:t>Record it and report it.</a:t>
            </a:r>
          </a:p>
          <a:p>
            <a:pPr marL="0" indent="0" algn="ctr">
              <a:spcBef>
                <a:spcPts val="1200"/>
              </a:spcBef>
            </a:pPr>
            <a:r>
              <a:rPr lang="en-GB" sz="3200" dirty="0"/>
              <a:t>Then we can share your achievements!</a:t>
            </a:r>
          </a:p>
          <a:p>
            <a:pPr marL="457200" indent="-457200" algn="ctr">
              <a:spcBef>
                <a:spcPts val="1200"/>
              </a:spcBef>
              <a:buFont typeface="Wingdings" panose="05000000000000000000" pitchFamily="2" charset="2"/>
              <a:buChar char="Ø"/>
            </a:pPr>
            <a:r>
              <a:rPr lang="en-GB" sz="2400" dirty="0"/>
              <a:t>Monitor prevalence or hotspots in your local area</a:t>
            </a:r>
          </a:p>
          <a:p>
            <a:pPr marL="0" indent="0">
              <a:spcBef>
                <a:spcPts val="1200"/>
              </a:spcBef>
            </a:pPr>
            <a:endParaRPr lang="en-GB" sz="3200" b="1" dirty="0"/>
          </a:p>
          <a:p>
            <a:endParaRPr lang="en-GB" dirty="0"/>
          </a:p>
        </p:txBody>
      </p:sp>
      <p:pic>
        <p:nvPicPr>
          <p:cNvPr id="3080" name="Picture 8" descr="Well Done | Symbols &amp; Emoticons">
            <a:extLst>
              <a:ext uri="{FF2B5EF4-FFF2-40B4-BE49-F238E27FC236}">
                <a16:creationId xmlns:a16="http://schemas.microsoft.com/office/drawing/2014/main" id="{9206A523-C6D4-4C9E-BC1A-94DC7CAABC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276872"/>
            <a:ext cx="1318076" cy="18535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4508D4-9B3D-4438-8723-EDEAD743F570}"/>
              </a:ext>
            </a:extLst>
          </p:cNvPr>
          <p:cNvPicPr/>
          <p:nvPr/>
        </p:nvPicPr>
        <p:blipFill rotWithShape="1">
          <a:blip r:embed="rId5"/>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8" name="Picture 7" descr="Age UK Salford Pledge- 10% Better Campaign">
            <a:extLst>
              <a:ext uri="{FF2B5EF4-FFF2-40B4-BE49-F238E27FC236}">
                <a16:creationId xmlns:a16="http://schemas.microsoft.com/office/drawing/2014/main" id="{EAB8D9D6-446D-4ECA-BB8F-3C6AEC1C7DCB}"/>
              </a:ext>
            </a:extLst>
          </p:cNvPr>
          <p:cNvPicPr/>
          <p:nvPr/>
        </p:nvPicPr>
        <p:blipFill rotWithShape="1">
          <a:blip r:embed="rId6" cstate="print">
            <a:extLst>
              <a:ext uri="{28A0092B-C50C-407E-A947-70E740481C1C}">
                <a14:useLocalDpi xmlns:a14="http://schemas.microsoft.com/office/drawing/2010/main" val="0"/>
              </a:ext>
            </a:extLst>
          </a:blip>
          <a:srcRect l="6785" t="12396" r="5689" b="12397"/>
          <a:stretch/>
        </p:blipFill>
        <p:spPr bwMode="auto">
          <a:xfrm>
            <a:off x="554873" y="324262"/>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919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B2AF-A39C-4117-B52C-47E38422D1D0}"/>
              </a:ext>
            </a:extLst>
          </p:cNvPr>
          <p:cNvSpPr>
            <a:spLocks noGrp="1"/>
          </p:cNvSpPr>
          <p:nvPr>
            <p:ph type="title"/>
          </p:nvPr>
        </p:nvSpPr>
        <p:spPr>
          <a:xfrm>
            <a:off x="457200" y="1340768"/>
            <a:ext cx="8219256" cy="1398488"/>
          </a:xfrm>
        </p:spPr>
        <p:txBody>
          <a:bodyPr/>
          <a:lstStyle/>
          <a:p>
            <a:pPr algn="ctr"/>
            <a:r>
              <a:rPr lang="en-GB" b="1" dirty="0"/>
              <a:t>Part 1: The Nutrition and Hydration training aims to reduce risk factors through early intervention by:</a:t>
            </a:r>
            <a:br>
              <a:rPr lang="en-GB" dirty="0"/>
            </a:br>
            <a:endParaRPr lang="en-GB" dirty="0"/>
          </a:p>
        </p:txBody>
      </p:sp>
      <p:sp>
        <p:nvSpPr>
          <p:cNvPr id="3" name="Content Placeholder 2">
            <a:extLst>
              <a:ext uri="{FF2B5EF4-FFF2-40B4-BE49-F238E27FC236}">
                <a16:creationId xmlns:a16="http://schemas.microsoft.com/office/drawing/2014/main" id="{922EC0BF-872A-4738-9E8A-E35874929429}"/>
              </a:ext>
            </a:extLst>
          </p:cNvPr>
          <p:cNvSpPr>
            <a:spLocks noGrp="1"/>
          </p:cNvSpPr>
          <p:nvPr>
            <p:ph idx="1"/>
          </p:nvPr>
        </p:nvSpPr>
        <p:spPr>
          <a:xfrm>
            <a:off x="457200" y="2924944"/>
            <a:ext cx="8435280" cy="3456384"/>
          </a:xfrm>
        </p:spPr>
        <p:txBody>
          <a:bodyPr/>
          <a:lstStyle/>
          <a:p>
            <a:pPr hangingPunct="0">
              <a:buFont typeface="Arial" panose="020B0604020202020204" pitchFamily="34" charset="0"/>
              <a:buChar char="•"/>
            </a:pPr>
            <a:r>
              <a:rPr lang="en-GB" sz="2000" dirty="0"/>
              <a:t>Helping carers and community workers to </a:t>
            </a:r>
            <a:r>
              <a:rPr lang="en-GB" sz="2000" b="1" dirty="0"/>
              <a:t>open up a conversation </a:t>
            </a:r>
            <a:r>
              <a:rPr lang="en-GB" sz="2000" dirty="0"/>
              <a:t>with an individual about appetite and unplanned weight loss </a:t>
            </a:r>
          </a:p>
          <a:p>
            <a:pPr marL="0" indent="0" hangingPunct="0"/>
            <a:endParaRPr lang="en-GB" sz="2000" dirty="0"/>
          </a:p>
          <a:p>
            <a:pPr hangingPunct="0">
              <a:buFont typeface="Arial" panose="020B0604020202020204" pitchFamily="34" charset="0"/>
              <a:buChar char="•"/>
            </a:pPr>
            <a:r>
              <a:rPr lang="en-GB" sz="2000" dirty="0"/>
              <a:t>Using an innovative non-intrusive tool, the </a:t>
            </a:r>
            <a:r>
              <a:rPr lang="en-GB" sz="2000" b="1" dirty="0"/>
              <a:t>‘Paperweight Armband©’</a:t>
            </a:r>
            <a:r>
              <a:rPr lang="en-GB" sz="2000" dirty="0"/>
              <a:t>,</a:t>
            </a:r>
            <a:r>
              <a:rPr lang="en-GB" sz="2000" b="1" dirty="0"/>
              <a:t> </a:t>
            </a:r>
            <a:r>
              <a:rPr lang="en-GB" sz="2000" dirty="0"/>
              <a:t>developed by Salford Together</a:t>
            </a:r>
          </a:p>
          <a:p>
            <a:pPr marL="0" indent="0" hangingPunct="0"/>
            <a:endParaRPr lang="en-GB" sz="2000" dirty="0"/>
          </a:p>
          <a:p>
            <a:pPr hangingPunct="0"/>
            <a:r>
              <a:rPr lang="en-GB" sz="2000" dirty="0"/>
              <a:t>•	Using a </a:t>
            </a:r>
            <a:r>
              <a:rPr lang="en-GB" sz="2000" b="1" dirty="0"/>
              <a:t>‘Food First’ </a:t>
            </a:r>
            <a:r>
              <a:rPr lang="en-GB" sz="2000" dirty="0"/>
              <a:t>approach with those identified at risk	</a:t>
            </a:r>
          </a:p>
          <a:p>
            <a:pPr hangingPunct="0"/>
            <a:r>
              <a:rPr lang="en-GB" dirty="0"/>
              <a:t> </a:t>
            </a:r>
          </a:p>
          <a:p>
            <a:pPr algn="ctr" hangingPunct="0"/>
            <a:r>
              <a:rPr lang="en-GB" i="1" dirty="0"/>
              <a:t>The Salford model shows that making a few healthy food choices can improve the length of life and quality of life</a:t>
            </a:r>
            <a:r>
              <a:rPr lang="en-GB" dirty="0"/>
              <a:t>.</a:t>
            </a:r>
          </a:p>
          <a:p>
            <a:pPr hangingPunct="0"/>
            <a:r>
              <a:rPr lang="en-GB" dirty="0"/>
              <a:t> </a:t>
            </a:r>
          </a:p>
          <a:p>
            <a:endParaRPr lang="en-GB" dirty="0"/>
          </a:p>
        </p:txBody>
      </p:sp>
      <p:pic>
        <p:nvPicPr>
          <p:cNvPr id="5" name="Picture 4">
            <a:extLst>
              <a:ext uri="{FF2B5EF4-FFF2-40B4-BE49-F238E27FC236}">
                <a16:creationId xmlns:a16="http://schemas.microsoft.com/office/drawing/2014/main" id="{4ECF3515-21FF-4883-9C6D-C751E14F6417}"/>
              </a:ext>
            </a:extLst>
          </p:cNvPr>
          <p:cNvPicPr/>
          <p:nvPr/>
        </p:nvPicPr>
        <p:blipFill rotWithShape="1">
          <a:blip r:embed="rId3"/>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6" name="Picture 5" descr="Age UK Salford Pledge- 10% Better Campaign">
            <a:extLst>
              <a:ext uri="{FF2B5EF4-FFF2-40B4-BE49-F238E27FC236}">
                <a16:creationId xmlns:a16="http://schemas.microsoft.com/office/drawing/2014/main" id="{CBB5BA75-D97C-403B-A50F-F4955D8AA778}"/>
              </a:ext>
            </a:extLst>
          </p:cNvPr>
          <p:cNvPicPr/>
          <p:nvPr/>
        </p:nvPicPr>
        <p:blipFill rotWithShape="1">
          <a:blip r:embed="rId4" cstate="print">
            <a:extLst>
              <a:ext uri="{28A0092B-C50C-407E-A947-70E740481C1C}">
                <a14:useLocalDpi xmlns:a14="http://schemas.microsoft.com/office/drawing/2010/main" val="0"/>
              </a:ext>
            </a:extLst>
          </a:blip>
          <a:srcRect l="6785" t="12396" r="5689" b="12397"/>
          <a:stretch/>
        </p:blipFill>
        <p:spPr bwMode="auto">
          <a:xfrm>
            <a:off x="457200" y="186416"/>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7818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65F9-8EF6-4B31-B8F6-19DEF31601BD}"/>
              </a:ext>
            </a:extLst>
          </p:cNvPr>
          <p:cNvSpPr>
            <a:spLocks noGrp="1"/>
          </p:cNvSpPr>
          <p:nvPr>
            <p:ph type="title"/>
          </p:nvPr>
        </p:nvSpPr>
        <p:spPr>
          <a:xfrm>
            <a:off x="3801059" y="1250466"/>
            <a:ext cx="5184576" cy="889000"/>
          </a:xfrm>
        </p:spPr>
        <p:txBody>
          <a:bodyPr/>
          <a:lstStyle/>
          <a:p>
            <a:r>
              <a:rPr lang="en-GB" b="1" dirty="0"/>
              <a:t>Spotting the signs – don’t let anyone slip through the net</a:t>
            </a:r>
          </a:p>
        </p:txBody>
      </p:sp>
      <p:sp>
        <p:nvSpPr>
          <p:cNvPr id="3" name="Content Placeholder 2">
            <a:extLst>
              <a:ext uri="{FF2B5EF4-FFF2-40B4-BE49-F238E27FC236}">
                <a16:creationId xmlns:a16="http://schemas.microsoft.com/office/drawing/2014/main" id="{CB4E56B3-2DD9-4460-BB68-7EE36753CC87}"/>
              </a:ext>
            </a:extLst>
          </p:cNvPr>
          <p:cNvSpPr>
            <a:spLocks noGrp="1"/>
          </p:cNvSpPr>
          <p:nvPr>
            <p:ph idx="1"/>
          </p:nvPr>
        </p:nvSpPr>
        <p:spPr>
          <a:xfrm>
            <a:off x="19395" y="2924944"/>
            <a:ext cx="5580395" cy="3275114"/>
          </a:xfrm>
        </p:spPr>
        <p:txBody>
          <a:bodyPr/>
          <a:lstStyle/>
          <a:p>
            <a:pPr>
              <a:buFont typeface="Wingdings" panose="05000000000000000000" pitchFamily="2" charset="2"/>
              <a:buChar char="v"/>
            </a:pPr>
            <a:r>
              <a:rPr lang="en-GB" dirty="0"/>
              <a:t>Keep an eye out for the signs and symptoms we have discussed</a:t>
            </a:r>
            <a:endParaRPr lang="en-GB" sz="1100" dirty="0"/>
          </a:p>
          <a:p>
            <a:pPr>
              <a:buFont typeface="Wingdings" panose="05000000000000000000" pitchFamily="2" charset="2"/>
              <a:buChar char="v"/>
            </a:pPr>
            <a:r>
              <a:rPr lang="en-GB" dirty="0"/>
              <a:t>Sometimes we are busy and can miss the signs, so make a habit of asking the ‘key questions’ to everyone and observe any changes </a:t>
            </a:r>
          </a:p>
          <a:p>
            <a:pPr lvl="1">
              <a:buFont typeface="Wingdings" panose="05000000000000000000" pitchFamily="2" charset="2"/>
              <a:buChar char="Ø"/>
            </a:pPr>
            <a:r>
              <a:rPr lang="en-GB" dirty="0"/>
              <a:t>Have you brushed your teeth? </a:t>
            </a:r>
          </a:p>
          <a:p>
            <a:pPr lvl="1">
              <a:buFont typeface="Wingdings" panose="05000000000000000000" pitchFamily="2" charset="2"/>
              <a:buChar char="Ø"/>
            </a:pPr>
            <a:r>
              <a:rPr lang="en-GB" dirty="0"/>
              <a:t>What drinks have you had today?</a:t>
            </a:r>
          </a:p>
          <a:p>
            <a:pPr>
              <a:buFont typeface="Wingdings" panose="05000000000000000000" pitchFamily="2" charset="2"/>
              <a:buChar char="v"/>
            </a:pPr>
            <a:r>
              <a:rPr lang="en-GB" dirty="0"/>
              <a:t>If the person looks thin, use the Paperweight Armband. </a:t>
            </a:r>
          </a:p>
          <a:p>
            <a:pPr lvl="1">
              <a:buFont typeface="Wingdings" panose="05000000000000000000" pitchFamily="2" charset="2"/>
              <a:buChar char="ü"/>
            </a:pPr>
            <a:r>
              <a:rPr lang="en-GB" dirty="0"/>
              <a:t>Remember, if someone is wearing a jumper you may not notice, at first, how thin they are</a:t>
            </a:r>
          </a:p>
        </p:txBody>
      </p:sp>
      <p:pic>
        <p:nvPicPr>
          <p:cNvPr id="6" name="Picture 5">
            <a:extLst>
              <a:ext uri="{FF2B5EF4-FFF2-40B4-BE49-F238E27FC236}">
                <a16:creationId xmlns:a16="http://schemas.microsoft.com/office/drawing/2014/main" id="{81A90348-7C1F-4D4C-BBC6-158E4CB162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951"/>
          <a:stretch/>
        </p:blipFill>
        <p:spPr>
          <a:xfrm>
            <a:off x="6084168" y="4560786"/>
            <a:ext cx="2901467" cy="1804696"/>
          </a:xfrm>
          <a:prstGeom prst="rect">
            <a:avLst/>
          </a:prstGeom>
        </p:spPr>
      </p:pic>
      <p:pic>
        <p:nvPicPr>
          <p:cNvPr id="7" name="Picture 6" descr="Image result for slip through the ne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994243"/>
            <a:ext cx="3312368" cy="1762821"/>
          </a:xfrm>
          <a:prstGeom prst="rect">
            <a:avLst/>
          </a:prstGeom>
          <a:noFill/>
          <a:ln>
            <a:noFill/>
          </a:ln>
        </p:spPr>
      </p:pic>
      <p:grpSp>
        <p:nvGrpSpPr>
          <p:cNvPr id="5" name="Group 4"/>
          <p:cNvGrpSpPr/>
          <p:nvPr/>
        </p:nvGrpSpPr>
        <p:grpSpPr>
          <a:xfrm>
            <a:off x="5599790" y="2254634"/>
            <a:ext cx="3452612" cy="2110470"/>
            <a:chOff x="5586014" y="2171451"/>
            <a:chExt cx="3450482" cy="2212037"/>
          </a:xfrm>
        </p:grpSpPr>
        <p:pic>
          <p:nvPicPr>
            <p:cNvPr id="4" name="Picture 3">
              <a:extLst>
                <a:ext uri="{FF2B5EF4-FFF2-40B4-BE49-F238E27FC236}">
                  <a16:creationId xmlns:a16="http://schemas.microsoft.com/office/drawing/2014/main" id="{6BF7C4EC-AEE0-431A-95A2-2141552582CB}"/>
                </a:ext>
              </a:extLst>
            </p:cNvPr>
            <p:cNvPicPr>
              <a:picLocks noChangeAspect="1"/>
            </p:cNvPicPr>
            <p:nvPr/>
          </p:nvPicPr>
          <p:blipFill>
            <a:blip r:embed="rId5"/>
            <a:stretch>
              <a:fillRect/>
            </a:stretch>
          </p:blipFill>
          <p:spPr>
            <a:xfrm>
              <a:off x="5586014" y="2259158"/>
              <a:ext cx="3297971" cy="2124330"/>
            </a:xfrm>
            <a:prstGeom prst="rect">
              <a:avLst/>
            </a:prstGeom>
          </p:spPr>
        </p:pic>
        <p:pic>
          <p:nvPicPr>
            <p:cNvPr id="8" name="Picture 7" descr="cid:image001.jpg@01D505A4.CE56AD2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131224" y="2171451"/>
              <a:ext cx="905272" cy="585613"/>
            </a:xfrm>
            <a:prstGeom prst="rect">
              <a:avLst/>
            </a:prstGeom>
            <a:noFill/>
            <a:ln>
              <a:noFill/>
            </a:ln>
          </p:spPr>
        </p:pic>
      </p:grpSp>
      <p:pic>
        <p:nvPicPr>
          <p:cNvPr id="10" name="Picture 9">
            <a:extLst>
              <a:ext uri="{FF2B5EF4-FFF2-40B4-BE49-F238E27FC236}">
                <a16:creationId xmlns:a16="http://schemas.microsoft.com/office/drawing/2014/main" id="{7389C729-1D7F-4A2F-8A95-3EF897109788}"/>
              </a:ext>
            </a:extLst>
          </p:cNvPr>
          <p:cNvPicPr/>
          <p:nvPr/>
        </p:nvPicPr>
        <p:blipFill rotWithShape="1">
          <a:blip r:embed="rId8"/>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1" name="Picture 10" descr="Age UK Salford Pledge- 10% Better Campaign">
            <a:extLst>
              <a:ext uri="{FF2B5EF4-FFF2-40B4-BE49-F238E27FC236}">
                <a16:creationId xmlns:a16="http://schemas.microsoft.com/office/drawing/2014/main" id="{B443001D-C804-4A2E-90C6-4A7CD1A71EB1}"/>
              </a:ext>
            </a:extLst>
          </p:cNvPr>
          <p:cNvPicPr/>
          <p:nvPr/>
        </p:nvPicPr>
        <p:blipFill rotWithShape="1">
          <a:blip r:embed="rId9" cstate="print">
            <a:extLst>
              <a:ext uri="{28A0092B-C50C-407E-A947-70E740481C1C}">
                <a14:useLocalDpi xmlns:a14="http://schemas.microsoft.com/office/drawing/2010/main" val="0"/>
              </a:ext>
            </a:extLst>
          </a:blip>
          <a:srcRect l="6785" t="12396" r="5689" b="12397"/>
          <a:stretch/>
        </p:blipFill>
        <p:spPr bwMode="auto">
          <a:xfrm>
            <a:off x="539552" y="121828"/>
            <a:ext cx="1638300" cy="744855"/>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43C39D26-A79B-4C62-AC70-68A4521882B9}"/>
              </a:ext>
            </a:extLst>
          </p:cNvPr>
          <p:cNvSpPr txBox="1"/>
          <p:nvPr/>
        </p:nvSpPr>
        <p:spPr>
          <a:xfrm>
            <a:off x="251520" y="6365482"/>
            <a:ext cx="4585252" cy="281231"/>
          </a:xfrm>
          <a:prstGeom prst="rect">
            <a:avLst/>
          </a:prstGeom>
          <a:noFill/>
        </p:spPr>
        <p:txBody>
          <a:bodyPr wrap="square">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Image from tes.com</a:t>
            </a:r>
          </a:p>
        </p:txBody>
      </p:sp>
    </p:spTree>
    <p:extLst>
      <p:ext uri="{BB962C8B-B14F-4D97-AF65-F5344CB8AC3E}">
        <p14:creationId xmlns:p14="http://schemas.microsoft.com/office/powerpoint/2010/main" val="1904291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347A-CD99-4949-BBD4-4AB0F4917EC5}"/>
              </a:ext>
            </a:extLst>
          </p:cNvPr>
          <p:cNvSpPr>
            <a:spLocks noGrp="1"/>
          </p:cNvSpPr>
          <p:nvPr>
            <p:ph type="title"/>
          </p:nvPr>
        </p:nvSpPr>
        <p:spPr>
          <a:xfrm>
            <a:off x="457200" y="1052736"/>
            <a:ext cx="3008313" cy="504056"/>
          </a:xfrm>
          <a:solidFill>
            <a:schemeClr val="bg1"/>
          </a:solidFill>
        </p:spPr>
        <p:txBody>
          <a:bodyPr anchor="b">
            <a:noAutofit/>
          </a:bodyPr>
          <a:lstStyle/>
          <a:p>
            <a:r>
              <a:rPr lang="en-US" sz="2800" b="1" dirty="0"/>
              <a:t>Final messages</a:t>
            </a:r>
            <a:endParaRPr lang="en-GB" sz="2800" b="1" dirty="0"/>
          </a:p>
        </p:txBody>
      </p:sp>
      <p:graphicFrame>
        <p:nvGraphicFramePr>
          <p:cNvPr id="5" name="Content Placeholder 2">
            <a:extLst>
              <a:ext uri="{FF2B5EF4-FFF2-40B4-BE49-F238E27FC236}">
                <a16:creationId xmlns:a16="http://schemas.microsoft.com/office/drawing/2014/main" id="{9A4C866F-AC59-495F-BB08-B70A727D7BCD}"/>
              </a:ext>
            </a:extLst>
          </p:cNvPr>
          <p:cNvGraphicFramePr>
            <a:graphicFrameLocks noGrp="1"/>
          </p:cNvGraphicFramePr>
          <p:nvPr>
            <p:ph idx="1"/>
          </p:nvPr>
        </p:nvGraphicFramePr>
        <p:xfrm>
          <a:off x="827584" y="1556792"/>
          <a:ext cx="7182644"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31418D7-7FFE-4C21-9AAD-43F7E3424F6C}"/>
              </a:ext>
            </a:extLst>
          </p:cNvPr>
          <p:cNvPicPr/>
          <p:nvPr/>
        </p:nvPicPr>
        <p:blipFill rotWithShape="1">
          <a:blip r:embed="rId8"/>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7" name="Picture 6" descr="Age UK Salford Pledge- 10% Better Campaign">
            <a:extLst>
              <a:ext uri="{FF2B5EF4-FFF2-40B4-BE49-F238E27FC236}">
                <a16:creationId xmlns:a16="http://schemas.microsoft.com/office/drawing/2014/main" id="{4C88CCAA-B0F1-43F6-A00E-A147897D3686}"/>
              </a:ext>
            </a:extLst>
          </p:cNvPr>
          <p:cNvPicPr/>
          <p:nvPr/>
        </p:nvPicPr>
        <p:blipFill rotWithShape="1">
          <a:blip r:embed="rId9" cstate="print">
            <a:extLst>
              <a:ext uri="{28A0092B-C50C-407E-A947-70E740481C1C}">
                <a14:useLocalDpi xmlns:a14="http://schemas.microsoft.com/office/drawing/2010/main" val="0"/>
              </a:ext>
            </a:extLst>
          </a:blip>
          <a:srcRect l="6785" t="12396" r="5689" b="12397"/>
          <a:stretch/>
        </p:blipFill>
        <p:spPr bwMode="auto">
          <a:xfrm>
            <a:off x="611560" y="153382"/>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2424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72FB0-D82A-4457-8709-99D9A2A9C26D}"/>
              </a:ext>
            </a:extLst>
          </p:cNvPr>
          <p:cNvSpPr>
            <a:spLocks noGrp="1"/>
          </p:cNvSpPr>
          <p:nvPr>
            <p:ph idx="1"/>
          </p:nvPr>
        </p:nvSpPr>
        <p:spPr>
          <a:xfrm>
            <a:off x="287367" y="1628800"/>
            <a:ext cx="8737275" cy="4680520"/>
          </a:xfrm>
        </p:spPr>
        <p:txBody>
          <a:bodyPr>
            <a:noAutofit/>
          </a:bodyPr>
          <a:lstStyle/>
          <a:p>
            <a:pPr marL="0" indent="0"/>
            <a:r>
              <a:rPr lang="en-GB" b="1" u="sng" dirty="0"/>
              <a:t>For everyone</a:t>
            </a:r>
          </a:p>
          <a:p>
            <a:pPr>
              <a:buFont typeface="Arial" panose="020B0604020202020204" pitchFamily="34" charset="0"/>
              <a:buChar char="•"/>
            </a:pPr>
            <a:r>
              <a:rPr lang="en-GB" dirty="0"/>
              <a:t>Raise awareness with friends, family, neighbours and </a:t>
            </a:r>
          </a:p>
          <a:p>
            <a:pPr marL="0" indent="0"/>
            <a:r>
              <a:rPr lang="en-GB" dirty="0"/>
              <a:t>      colleagues</a:t>
            </a:r>
          </a:p>
          <a:p>
            <a:pPr>
              <a:buFont typeface="Arial" panose="020B0604020202020204" pitchFamily="34" charset="0"/>
              <a:buChar char="•"/>
            </a:pPr>
            <a:r>
              <a:rPr lang="en-GB" dirty="0"/>
              <a:t>Ask older people the key questions and share simple advice if needed</a:t>
            </a:r>
          </a:p>
          <a:p>
            <a:pPr>
              <a:buFont typeface="Arial" panose="020B0604020202020204" pitchFamily="34" charset="0"/>
              <a:buChar char="•"/>
            </a:pPr>
            <a:r>
              <a:rPr lang="en-GB" dirty="0"/>
              <a:t>Promote e-learning tool</a:t>
            </a:r>
          </a:p>
          <a:p>
            <a:pPr>
              <a:buFont typeface="Arial" panose="020B0604020202020204" pitchFamily="34" charset="0"/>
              <a:buChar char="•"/>
            </a:pPr>
            <a:r>
              <a:rPr lang="en-GB" dirty="0"/>
              <a:t>Disseminate nutrition &amp; hydration resources</a:t>
            </a:r>
          </a:p>
          <a:p>
            <a:pPr>
              <a:buFont typeface="Arial" panose="020B0604020202020204" pitchFamily="34" charset="0"/>
              <a:buChar char="•"/>
            </a:pPr>
            <a:r>
              <a:rPr lang="en-GB" dirty="0"/>
              <a:t>5 minute briefing at team meetings</a:t>
            </a:r>
          </a:p>
          <a:p>
            <a:pPr lvl="0"/>
            <a:endParaRPr lang="en-GB" u="sng" dirty="0"/>
          </a:p>
          <a:p>
            <a:pPr lvl="0"/>
            <a:r>
              <a:rPr lang="en-GB" b="1" u="sng" dirty="0"/>
              <a:t>For strategic leaders and service managers</a:t>
            </a:r>
          </a:p>
          <a:p>
            <a:pPr lvl="0">
              <a:buFont typeface="Arial" panose="020B0604020202020204" pitchFamily="34" charset="0"/>
              <a:buChar char="•"/>
            </a:pPr>
            <a:r>
              <a:rPr lang="en-GB" dirty="0"/>
              <a:t>Incorporate key nutrition and hydration questions and gentle prompting and guidance to existing interactions with older people, e.g. in welfare calls, through care and support</a:t>
            </a:r>
          </a:p>
          <a:p>
            <a:pPr lvl="0">
              <a:buFont typeface="Arial" panose="020B0604020202020204" pitchFamily="34" charset="0"/>
              <a:buChar char="•"/>
            </a:pPr>
            <a:r>
              <a:rPr lang="en-GB" dirty="0"/>
              <a:t>Put older people’s nutrition and hydration on the agenda and consider it in </a:t>
            </a:r>
            <a:r>
              <a:rPr lang="en-GB" b="1" dirty="0"/>
              <a:t>strategic planning and recovery planning</a:t>
            </a:r>
            <a:r>
              <a:rPr lang="en-GB" dirty="0"/>
              <a:t>, use commissioning to embed good practice</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4863037C-0438-4E5B-8CE4-B2F909354BA5}"/>
              </a:ext>
            </a:extLst>
          </p:cNvPr>
          <p:cNvSpPr>
            <a:spLocks noGrp="1"/>
          </p:cNvSpPr>
          <p:nvPr>
            <p:ph type="title"/>
          </p:nvPr>
        </p:nvSpPr>
        <p:spPr>
          <a:xfrm>
            <a:off x="252859" y="980728"/>
            <a:ext cx="6103938" cy="521114"/>
          </a:xfrm>
          <a:solidFill>
            <a:schemeClr val="bg1"/>
          </a:solidFill>
        </p:spPr>
        <p:txBody>
          <a:bodyPr/>
          <a:lstStyle/>
          <a:p>
            <a:r>
              <a:rPr lang="en-GB" b="1" dirty="0"/>
              <a:t>What can I do?</a:t>
            </a:r>
          </a:p>
        </p:txBody>
      </p:sp>
      <p:pic>
        <p:nvPicPr>
          <p:cNvPr id="6" name="Picture 5">
            <a:extLst>
              <a:ext uri="{FF2B5EF4-FFF2-40B4-BE49-F238E27FC236}">
                <a16:creationId xmlns:a16="http://schemas.microsoft.com/office/drawing/2014/main" id="{0B9C38EB-89EF-4D36-B830-9A4DFEB9C1DD}"/>
              </a:ext>
            </a:extLst>
          </p:cNvPr>
          <p:cNvPicPr/>
          <p:nvPr/>
        </p:nvPicPr>
        <p:blipFill rotWithShape="1">
          <a:blip r:embed="rId3"/>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7" name="Picture 6" descr="Age UK Salford Pledge- 10% Better Campaign">
            <a:extLst>
              <a:ext uri="{FF2B5EF4-FFF2-40B4-BE49-F238E27FC236}">
                <a16:creationId xmlns:a16="http://schemas.microsoft.com/office/drawing/2014/main" id="{358FF6D6-7F5B-47B8-AA4A-B293574972A9}"/>
              </a:ext>
            </a:extLst>
          </p:cNvPr>
          <p:cNvPicPr/>
          <p:nvPr/>
        </p:nvPicPr>
        <p:blipFill rotWithShape="1">
          <a:blip r:embed="rId4" cstate="print">
            <a:extLst>
              <a:ext uri="{28A0092B-C50C-407E-A947-70E740481C1C}">
                <a14:useLocalDpi xmlns:a14="http://schemas.microsoft.com/office/drawing/2010/main" val="0"/>
              </a:ext>
            </a:extLst>
          </a:blip>
          <a:srcRect l="6785" t="12396" r="5689" b="12397"/>
          <a:stretch/>
        </p:blipFill>
        <p:spPr bwMode="auto">
          <a:xfrm>
            <a:off x="539552" y="108915"/>
            <a:ext cx="1638300" cy="744855"/>
          </a:xfrm>
          <a:prstGeom prst="rect">
            <a:avLst/>
          </a:prstGeom>
          <a:noFill/>
          <a:ln>
            <a:noFill/>
          </a:ln>
          <a:extLst>
            <a:ext uri="{53640926-AAD7-44D8-BBD7-CCE9431645EC}">
              <a14:shadowObscured xmlns:a14="http://schemas.microsoft.com/office/drawing/2010/main"/>
            </a:ext>
          </a:extLst>
        </p:spPr>
      </p:pic>
      <p:pic>
        <p:nvPicPr>
          <p:cNvPr id="8" name="Picture 7" descr="Image result for thinking">
            <a:extLst>
              <a:ext uri="{FF2B5EF4-FFF2-40B4-BE49-F238E27FC236}">
                <a16:creationId xmlns:a16="http://schemas.microsoft.com/office/drawing/2014/main" id="{9B265185-AC94-464C-B1D2-CA992F50848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1021" y="1419285"/>
            <a:ext cx="1080120" cy="1118547"/>
          </a:xfrm>
          <a:prstGeom prst="rect">
            <a:avLst/>
          </a:prstGeom>
          <a:noFill/>
          <a:ln>
            <a:noFill/>
          </a:ln>
        </p:spPr>
      </p:pic>
      <p:pic>
        <p:nvPicPr>
          <p:cNvPr id="9" name="Picture 8" descr="Image result for thinking stick man">
            <a:extLst>
              <a:ext uri="{FF2B5EF4-FFF2-40B4-BE49-F238E27FC236}">
                <a16:creationId xmlns:a16="http://schemas.microsoft.com/office/drawing/2014/main" id="{C1C79B54-4386-4027-821B-5BB53C0F37D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7895" y="881762"/>
            <a:ext cx="1105933" cy="1662662"/>
          </a:xfrm>
          <a:prstGeom prst="rect">
            <a:avLst/>
          </a:prstGeom>
          <a:noFill/>
          <a:ln>
            <a:noFill/>
          </a:ln>
        </p:spPr>
      </p:pic>
      <p:pic>
        <p:nvPicPr>
          <p:cNvPr id="10" name="Picture 9">
            <a:extLst>
              <a:ext uri="{FF2B5EF4-FFF2-40B4-BE49-F238E27FC236}">
                <a16:creationId xmlns:a16="http://schemas.microsoft.com/office/drawing/2014/main" id="{E0C4382B-3D24-4180-AD29-755473A0D2B0}"/>
              </a:ext>
            </a:extLst>
          </p:cNvPr>
          <p:cNvPicPr>
            <a:picLocks noChangeAspect="1"/>
          </p:cNvPicPr>
          <p:nvPr/>
        </p:nvPicPr>
        <p:blipFill>
          <a:blip r:embed="rId7"/>
          <a:stretch>
            <a:fillRect/>
          </a:stretch>
        </p:blipFill>
        <p:spPr>
          <a:xfrm>
            <a:off x="5580112" y="3038130"/>
            <a:ext cx="1011200" cy="138874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ADFF684-E9BA-46DB-926A-CB4D77B3003C}"/>
              </a:ext>
            </a:extLst>
          </p:cNvPr>
          <p:cNvPicPr>
            <a:picLocks noChangeAspect="1"/>
          </p:cNvPicPr>
          <p:nvPr/>
        </p:nvPicPr>
        <p:blipFill>
          <a:blip r:embed="rId8"/>
          <a:stretch>
            <a:fillRect/>
          </a:stretch>
        </p:blipFill>
        <p:spPr>
          <a:xfrm>
            <a:off x="7380312" y="3035683"/>
            <a:ext cx="1138671" cy="14056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05521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C69-CB42-4FEF-931D-29DD2BF9F73C}"/>
              </a:ext>
            </a:extLst>
          </p:cNvPr>
          <p:cNvSpPr>
            <a:spLocks noGrp="1"/>
          </p:cNvSpPr>
          <p:nvPr>
            <p:ph type="title"/>
          </p:nvPr>
        </p:nvSpPr>
        <p:spPr>
          <a:xfrm>
            <a:off x="337815" y="976202"/>
            <a:ext cx="4577954" cy="666750"/>
          </a:xfrm>
          <a:solidFill>
            <a:schemeClr val="bg1"/>
          </a:solidFill>
        </p:spPr>
        <p:txBody>
          <a:bodyPr/>
          <a:lstStyle/>
          <a:p>
            <a:r>
              <a:rPr lang="en-US" b="1" dirty="0"/>
              <a:t>Available Resources</a:t>
            </a:r>
            <a:endParaRPr lang="en-GB" b="1" dirty="0"/>
          </a:p>
        </p:txBody>
      </p:sp>
      <p:sp>
        <p:nvSpPr>
          <p:cNvPr id="3" name="Content Placeholder 2">
            <a:extLst>
              <a:ext uri="{FF2B5EF4-FFF2-40B4-BE49-F238E27FC236}">
                <a16:creationId xmlns:a16="http://schemas.microsoft.com/office/drawing/2014/main" id="{2330F6E3-BEC6-4908-BEDC-A38CC4B60480}"/>
              </a:ext>
            </a:extLst>
          </p:cNvPr>
          <p:cNvSpPr>
            <a:spLocks noGrp="1"/>
          </p:cNvSpPr>
          <p:nvPr>
            <p:ph idx="1"/>
          </p:nvPr>
        </p:nvSpPr>
        <p:spPr>
          <a:xfrm>
            <a:off x="59517" y="1442042"/>
            <a:ext cx="5630365" cy="4500276"/>
          </a:xfrm>
        </p:spPr>
        <p:txBody>
          <a:bodyPr/>
          <a:lstStyle/>
          <a:p>
            <a:pPr>
              <a:spcBef>
                <a:spcPts val="1350"/>
              </a:spcBef>
              <a:buFont typeface="Arial" panose="020B0604020202020204" pitchFamily="34" charset="0"/>
              <a:buChar char="•"/>
            </a:pPr>
            <a:r>
              <a:rPr lang="en-US" sz="1600" b="1" dirty="0"/>
              <a:t>E-learning tool </a:t>
            </a:r>
            <a:r>
              <a:rPr lang="en-US" sz="1600" dirty="0">
                <a:hlinkClick r:id="rId3"/>
              </a:rPr>
              <a:t>www.paperweightarmband.org.uk</a:t>
            </a:r>
            <a:r>
              <a:rPr lang="en-US" sz="1600" dirty="0"/>
              <a:t> </a:t>
            </a:r>
            <a:endParaRPr lang="en-US" sz="1600" b="1" dirty="0"/>
          </a:p>
          <a:p>
            <a:pPr>
              <a:spcBef>
                <a:spcPts val="1350"/>
              </a:spcBef>
              <a:buFont typeface="Arial" panose="020B0604020202020204" pitchFamily="34" charset="0"/>
              <a:buChar char="•"/>
            </a:pPr>
            <a:r>
              <a:rPr lang="en-US" sz="1600" b="1" dirty="0" err="1"/>
              <a:t>PaperWeight</a:t>
            </a:r>
            <a:r>
              <a:rPr lang="en-US" sz="1600" b="1" dirty="0"/>
              <a:t> Armbands</a:t>
            </a:r>
          </a:p>
          <a:p>
            <a:pPr>
              <a:spcBef>
                <a:spcPts val="1350"/>
              </a:spcBef>
              <a:buFont typeface="Arial" panose="020B0604020202020204" pitchFamily="34" charset="0"/>
              <a:buChar char="•"/>
            </a:pPr>
            <a:r>
              <a:rPr lang="en-US" sz="1600" b="1" dirty="0">
                <a:solidFill>
                  <a:srgbClr val="FF0000"/>
                </a:solidFill>
              </a:rPr>
              <a:t>Eat, Drink, Live well booklet</a:t>
            </a:r>
            <a:r>
              <a:rPr lang="en-GB" sz="1600" b="1" dirty="0"/>
              <a:t> </a:t>
            </a:r>
            <a:r>
              <a:rPr lang="en-GB" sz="1600" dirty="0"/>
              <a:t>– tips to boost appetite and fortify food</a:t>
            </a:r>
          </a:p>
          <a:p>
            <a:pPr>
              <a:spcBef>
                <a:spcPts val="1350"/>
              </a:spcBef>
              <a:buFont typeface="Arial" panose="020B0604020202020204" pitchFamily="34" charset="0"/>
              <a:buChar char="•"/>
            </a:pPr>
            <a:r>
              <a:rPr lang="en-GB" sz="1600" b="1" dirty="0">
                <a:solidFill>
                  <a:srgbClr val="FF0000"/>
                </a:solidFill>
              </a:rPr>
              <a:t>Food first recipes </a:t>
            </a:r>
            <a:r>
              <a:rPr lang="en-GB" sz="1600" dirty="0"/>
              <a:t>– recipe ideas for high energy meals and snacks</a:t>
            </a:r>
          </a:p>
          <a:p>
            <a:pPr>
              <a:spcBef>
                <a:spcPts val="1350"/>
              </a:spcBef>
              <a:buFont typeface="Arial" panose="020B0604020202020204" pitchFamily="34" charset="0"/>
              <a:buChar char="•"/>
            </a:pPr>
            <a:r>
              <a:rPr lang="en-US" sz="1600" b="1" dirty="0"/>
              <a:t>A5 Hydration Leaflet &amp; Malnutrition Signs &amp; Symptoms </a:t>
            </a:r>
            <a:r>
              <a:rPr lang="en-US" sz="1600" dirty="0"/>
              <a:t>for raising awareness</a:t>
            </a:r>
            <a:endParaRPr lang="en-US" sz="1600" b="1" dirty="0"/>
          </a:p>
          <a:p>
            <a:pPr>
              <a:spcBef>
                <a:spcPts val="1350"/>
              </a:spcBef>
              <a:buFont typeface="Arial" panose="020B0604020202020204" pitchFamily="34" charset="0"/>
              <a:buChar char="•"/>
            </a:pPr>
            <a:r>
              <a:rPr lang="en-GB" sz="1600" b="1" dirty="0"/>
              <a:t>Staple cupboard recipes </a:t>
            </a:r>
            <a:r>
              <a:rPr lang="en-GB" sz="1600" dirty="0"/>
              <a:t>– simple recipes using mainly tinned and frozen food</a:t>
            </a:r>
          </a:p>
          <a:p>
            <a:pPr>
              <a:spcBef>
                <a:spcPts val="1350"/>
              </a:spcBef>
              <a:buFont typeface="Arial" panose="020B0604020202020204" pitchFamily="34" charset="0"/>
              <a:buChar char="•"/>
            </a:pPr>
            <a:r>
              <a:rPr lang="en-GB" sz="1600" b="1" dirty="0"/>
              <a:t>Eating Well Affordably</a:t>
            </a:r>
            <a:r>
              <a:rPr lang="en-GB" sz="1600" dirty="0"/>
              <a:t> – simple affordable recipes</a:t>
            </a:r>
            <a:endParaRPr lang="en-GB" sz="1600" b="1" dirty="0"/>
          </a:p>
          <a:p>
            <a:pPr>
              <a:spcBef>
                <a:spcPts val="1350"/>
              </a:spcBef>
              <a:buFont typeface="Arial" panose="020B0604020202020204" pitchFamily="34" charset="0"/>
              <a:buChar char="•"/>
            </a:pPr>
            <a:r>
              <a:rPr lang="en-US" sz="1600" b="1" dirty="0"/>
              <a:t>Meal and snack ideas from a range of cultures </a:t>
            </a:r>
            <a:r>
              <a:rPr lang="en-US" sz="1600" dirty="0"/>
              <a:t>– different ideas and recipes to try from different cultures</a:t>
            </a:r>
          </a:p>
          <a:p>
            <a:pPr>
              <a:spcBef>
                <a:spcPts val="1350"/>
              </a:spcBef>
              <a:buFont typeface="Arial" panose="020B0604020202020204" pitchFamily="34" charset="0"/>
              <a:buChar char="•"/>
            </a:pPr>
            <a:r>
              <a:rPr lang="en-US" sz="1600" b="1" dirty="0"/>
              <a:t>Care Home kitchen posters </a:t>
            </a:r>
            <a:r>
              <a:rPr lang="en-US" sz="1600" dirty="0"/>
              <a:t>– Food fortification/snacks</a:t>
            </a:r>
            <a:endParaRPr lang="en-US" sz="1600" b="1" dirty="0"/>
          </a:p>
          <a:p>
            <a:pPr marL="0" indent="0">
              <a:spcBef>
                <a:spcPts val="1350"/>
              </a:spcBef>
            </a:pPr>
            <a:endParaRPr lang="en-US" b="1" dirty="0"/>
          </a:p>
        </p:txBody>
      </p:sp>
      <p:pic>
        <p:nvPicPr>
          <p:cNvPr id="6" name="Picture 5">
            <a:extLst>
              <a:ext uri="{FF2B5EF4-FFF2-40B4-BE49-F238E27FC236}">
                <a16:creationId xmlns:a16="http://schemas.microsoft.com/office/drawing/2014/main" id="{3AD29E13-A0F7-4D23-B6A5-F44AF0023F3B}"/>
              </a:ext>
            </a:extLst>
          </p:cNvPr>
          <p:cNvPicPr>
            <a:picLocks noChangeAspect="1"/>
          </p:cNvPicPr>
          <p:nvPr/>
        </p:nvPicPr>
        <p:blipFill>
          <a:blip r:embed="rId4"/>
          <a:stretch>
            <a:fillRect/>
          </a:stretch>
        </p:blipFill>
        <p:spPr>
          <a:xfrm>
            <a:off x="7534842" y="2941835"/>
            <a:ext cx="1011200" cy="144907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D5BCDC1-0539-432A-8348-C96AB329E2BB}"/>
              </a:ext>
            </a:extLst>
          </p:cNvPr>
          <p:cNvPicPr>
            <a:picLocks noChangeAspect="1"/>
          </p:cNvPicPr>
          <p:nvPr/>
        </p:nvPicPr>
        <p:blipFill>
          <a:blip r:embed="rId5"/>
          <a:stretch>
            <a:fillRect/>
          </a:stretch>
        </p:blipFill>
        <p:spPr>
          <a:xfrm>
            <a:off x="5602135" y="2983163"/>
            <a:ext cx="1026044" cy="144329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77D50BF-EF60-42A8-B567-E6D05E9A690F}"/>
              </a:ext>
            </a:extLst>
          </p:cNvPr>
          <p:cNvPicPr>
            <a:picLocks noChangeAspect="1"/>
          </p:cNvPicPr>
          <p:nvPr/>
        </p:nvPicPr>
        <p:blipFill>
          <a:blip r:embed="rId6"/>
          <a:stretch>
            <a:fillRect/>
          </a:stretch>
        </p:blipFill>
        <p:spPr>
          <a:xfrm>
            <a:off x="6569860" y="3269044"/>
            <a:ext cx="1037094" cy="138874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F5934E6-CB33-445B-A1B0-6F412F5FFE0C}"/>
              </a:ext>
            </a:extLst>
          </p:cNvPr>
          <p:cNvPicPr>
            <a:picLocks noChangeAspect="1"/>
          </p:cNvPicPr>
          <p:nvPr/>
        </p:nvPicPr>
        <p:blipFill>
          <a:blip r:embed="rId7"/>
          <a:stretch>
            <a:fillRect/>
          </a:stretch>
        </p:blipFill>
        <p:spPr>
          <a:xfrm>
            <a:off x="5529232" y="1309577"/>
            <a:ext cx="1011200" cy="138874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D45CD22-AFEB-4D92-8641-AF5B8E4C1200}"/>
              </a:ext>
            </a:extLst>
          </p:cNvPr>
          <p:cNvPicPr>
            <a:picLocks noChangeAspect="1"/>
          </p:cNvPicPr>
          <p:nvPr/>
        </p:nvPicPr>
        <p:blipFill>
          <a:blip r:embed="rId8"/>
          <a:stretch>
            <a:fillRect/>
          </a:stretch>
        </p:blipFill>
        <p:spPr>
          <a:xfrm>
            <a:off x="6664817" y="1562029"/>
            <a:ext cx="1138671" cy="1405613"/>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A5EAC73C-5159-4AB1-A441-698A32D10536}"/>
              </a:ext>
            </a:extLst>
          </p:cNvPr>
          <p:cNvPicPr>
            <a:picLocks noChangeAspect="1"/>
          </p:cNvPicPr>
          <p:nvPr/>
        </p:nvPicPr>
        <p:blipFill rotWithShape="1">
          <a:blip r:embed="rId9"/>
          <a:srcRect b="7407"/>
          <a:stretch/>
        </p:blipFill>
        <p:spPr>
          <a:xfrm>
            <a:off x="7927874" y="1309577"/>
            <a:ext cx="1091828" cy="1401686"/>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007E2F75-AE65-4713-8BD6-88BCFACAC109}"/>
              </a:ext>
            </a:extLst>
          </p:cNvPr>
          <p:cNvPicPr>
            <a:picLocks noChangeAspect="1"/>
          </p:cNvPicPr>
          <p:nvPr/>
        </p:nvPicPr>
        <p:blipFill>
          <a:blip r:embed="rId10"/>
          <a:stretch>
            <a:fillRect/>
          </a:stretch>
        </p:blipFill>
        <p:spPr>
          <a:xfrm>
            <a:off x="5674955" y="4832683"/>
            <a:ext cx="1979724" cy="131741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8055D0C6-96CF-4DDA-9F20-88A3FE00E087}"/>
              </a:ext>
            </a:extLst>
          </p:cNvPr>
          <p:cNvPicPr>
            <a:picLocks noChangeAspect="1"/>
          </p:cNvPicPr>
          <p:nvPr/>
        </p:nvPicPr>
        <p:blipFill>
          <a:blip r:embed="rId11"/>
          <a:stretch>
            <a:fillRect/>
          </a:stretch>
        </p:blipFill>
        <p:spPr>
          <a:xfrm>
            <a:off x="7213214" y="5215567"/>
            <a:ext cx="1871269" cy="1261741"/>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4B5A3C8B-D077-4830-B7AB-12259D76A304}"/>
              </a:ext>
            </a:extLst>
          </p:cNvPr>
          <p:cNvPicPr/>
          <p:nvPr/>
        </p:nvPicPr>
        <p:blipFill>
          <a:blip r:embed="rId12"/>
          <a:stretch>
            <a:fillRect/>
          </a:stretch>
        </p:blipFill>
        <p:spPr>
          <a:xfrm>
            <a:off x="8058439" y="3624119"/>
            <a:ext cx="1011200" cy="1449076"/>
          </a:xfrm>
          <a:prstGeom prst="rect">
            <a:avLst/>
          </a:prstGeom>
        </p:spPr>
      </p:pic>
      <p:pic>
        <p:nvPicPr>
          <p:cNvPr id="16" name="Picture 15">
            <a:extLst>
              <a:ext uri="{FF2B5EF4-FFF2-40B4-BE49-F238E27FC236}">
                <a16:creationId xmlns:a16="http://schemas.microsoft.com/office/drawing/2014/main" id="{5B89628B-B434-4C87-AE11-A16E2C1D7CB0}"/>
              </a:ext>
            </a:extLst>
          </p:cNvPr>
          <p:cNvPicPr/>
          <p:nvPr/>
        </p:nvPicPr>
        <p:blipFill rotWithShape="1">
          <a:blip r:embed="rId13"/>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7" name="Picture 16" descr="Age UK Salford Pledge- 10% Better Campaign">
            <a:extLst>
              <a:ext uri="{FF2B5EF4-FFF2-40B4-BE49-F238E27FC236}">
                <a16:creationId xmlns:a16="http://schemas.microsoft.com/office/drawing/2014/main" id="{995EF0E2-229E-40D4-B072-5800DF7C9E7A}"/>
              </a:ext>
            </a:extLst>
          </p:cNvPr>
          <p:cNvPicPr/>
          <p:nvPr/>
        </p:nvPicPr>
        <p:blipFill rotWithShape="1">
          <a:blip r:embed="rId14" cstate="print">
            <a:extLst>
              <a:ext uri="{28A0092B-C50C-407E-A947-70E740481C1C}">
                <a14:useLocalDpi xmlns:a14="http://schemas.microsoft.com/office/drawing/2010/main" val="0"/>
              </a:ext>
            </a:extLst>
          </a:blip>
          <a:srcRect l="6785" t="12396" r="5689" b="12397"/>
          <a:stretch/>
        </p:blipFill>
        <p:spPr bwMode="auto">
          <a:xfrm>
            <a:off x="539552" y="193891"/>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7767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30A9-D4BB-489A-BD2B-2E2304708906}"/>
              </a:ext>
            </a:extLst>
          </p:cNvPr>
          <p:cNvSpPr txBox="1">
            <a:spLocks/>
          </p:cNvSpPr>
          <p:nvPr/>
        </p:nvSpPr>
        <p:spPr>
          <a:xfrm>
            <a:off x="467544" y="1125253"/>
            <a:ext cx="6103938" cy="534392"/>
          </a:xfrm>
          <a:prstGeom prst="rect">
            <a:avLst/>
          </a:prstGeom>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r>
              <a:rPr lang="en-GB" kern="0" dirty="0"/>
              <a:t>Ultimate goal</a:t>
            </a:r>
          </a:p>
        </p:txBody>
      </p:sp>
      <p:sp>
        <p:nvSpPr>
          <p:cNvPr id="3" name="Content Placeholder 2">
            <a:extLst>
              <a:ext uri="{FF2B5EF4-FFF2-40B4-BE49-F238E27FC236}">
                <a16:creationId xmlns:a16="http://schemas.microsoft.com/office/drawing/2014/main" id="{41C3C57E-4A58-43B7-A495-EE904BD7932A}"/>
              </a:ext>
            </a:extLst>
          </p:cNvPr>
          <p:cNvSpPr txBox="1">
            <a:spLocks/>
          </p:cNvSpPr>
          <p:nvPr/>
        </p:nvSpPr>
        <p:spPr>
          <a:xfrm>
            <a:off x="467544" y="1804170"/>
            <a:ext cx="8424936" cy="539849"/>
          </a:xfrm>
          <a:prstGeom prst="rect">
            <a:avLst/>
          </a:prstGeom>
        </p:spPr>
        <p:txBody>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r>
              <a:rPr lang="en-GB" sz="2400" kern="0" dirty="0"/>
              <a:t>Older people stay happy, healthy and independent for longer</a:t>
            </a:r>
          </a:p>
        </p:txBody>
      </p:sp>
      <p:pic>
        <p:nvPicPr>
          <p:cNvPr id="6" name="Picture 5">
            <a:extLst>
              <a:ext uri="{FF2B5EF4-FFF2-40B4-BE49-F238E27FC236}">
                <a16:creationId xmlns:a16="http://schemas.microsoft.com/office/drawing/2014/main" id="{50C3CEE8-9852-4B15-8E2D-9C5A870F3DB9}"/>
              </a:ext>
            </a:extLst>
          </p:cNvPr>
          <p:cNvPicPr/>
          <p:nvPr/>
        </p:nvPicPr>
        <p:blipFill rotWithShape="1">
          <a:blip r:embed="rId3"/>
          <a:srcRect l="15789" t="20682" r="19233" b="12547"/>
          <a:stretch/>
        </p:blipFill>
        <p:spPr bwMode="auto">
          <a:xfrm>
            <a:off x="7634164" y="141507"/>
            <a:ext cx="1420080" cy="839221"/>
          </a:xfrm>
          <a:prstGeom prst="rect">
            <a:avLst/>
          </a:prstGeom>
          <a:ln>
            <a:noFill/>
          </a:ln>
          <a:extLst>
            <a:ext uri="{53640926-AAD7-44D8-BBD7-CCE9431645EC}">
              <a14:shadowObscured xmlns:a14="http://schemas.microsoft.com/office/drawing/2010/main"/>
            </a:ext>
          </a:extLst>
        </p:spPr>
      </p:pic>
      <p:pic>
        <p:nvPicPr>
          <p:cNvPr id="7" name="Picture 6" descr="Age UK Salford Pledge- 10% Better Campaign">
            <a:extLst>
              <a:ext uri="{FF2B5EF4-FFF2-40B4-BE49-F238E27FC236}">
                <a16:creationId xmlns:a16="http://schemas.microsoft.com/office/drawing/2014/main" id="{2F5CA786-41A5-4BD4-A798-857015E90CC0}"/>
              </a:ext>
            </a:extLst>
          </p:cNvPr>
          <p:cNvPicPr/>
          <p:nvPr/>
        </p:nvPicPr>
        <p:blipFill rotWithShape="1">
          <a:blip r:embed="rId4" cstate="print">
            <a:extLst>
              <a:ext uri="{28A0092B-C50C-407E-A947-70E740481C1C}">
                <a14:useLocalDpi xmlns:a14="http://schemas.microsoft.com/office/drawing/2010/main" val="0"/>
              </a:ext>
            </a:extLst>
          </a:blip>
          <a:srcRect l="6785" t="12396" r="5689" b="12397"/>
          <a:stretch/>
        </p:blipFill>
        <p:spPr bwMode="auto">
          <a:xfrm>
            <a:off x="497797" y="188689"/>
            <a:ext cx="1638300" cy="74485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825F595-2CE5-4EA7-A99C-F1284ACC3137}"/>
              </a:ext>
            </a:extLst>
          </p:cNvPr>
          <p:cNvPicPr/>
          <p:nvPr/>
        </p:nvPicPr>
        <p:blipFill rotWithShape="1">
          <a:blip r:embed="rId5" cstate="print">
            <a:extLst>
              <a:ext uri="{28A0092B-C50C-407E-A947-70E740481C1C}">
                <a14:useLocalDpi xmlns:a14="http://schemas.microsoft.com/office/drawing/2010/main" val="0"/>
              </a:ext>
            </a:extLst>
          </a:blip>
          <a:srcRect l="10304" t="18697" r="8099"/>
          <a:stretch/>
        </p:blipFill>
        <p:spPr bwMode="auto">
          <a:xfrm>
            <a:off x="571958" y="2344019"/>
            <a:ext cx="2808313" cy="1915795"/>
          </a:xfrm>
          <a:prstGeom prst="rect">
            <a:avLst/>
          </a:prstGeom>
          <a:noFill/>
          <a:ln>
            <a:solidFill>
              <a:schemeClr val="tx1"/>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225743D-2807-45FA-8FEB-BC463061A74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9299" y="2344019"/>
            <a:ext cx="2634044" cy="2026032"/>
          </a:xfrm>
          <a:prstGeom prst="rect">
            <a:avLst/>
          </a:prstGeom>
          <a:noFill/>
          <a:ln>
            <a:solidFill>
              <a:schemeClr val="tx1"/>
            </a:solidFill>
          </a:ln>
        </p:spPr>
      </p:pic>
      <p:pic>
        <p:nvPicPr>
          <p:cNvPr id="10" name="Picture 9">
            <a:extLst>
              <a:ext uri="{FF2B5EF4-FFF2-40B4-BE49-F238E27FC236}">
                <a16:creationId xmlns:a16="http://schemas.microsoft.com/office/drawing/2014/main" id="{5BF11085-4E2A-42E5-97E1-9F8041ED52F1}"/>
              </a:ext>
            </a:extLst>
          </p:cNvPr>
          <p:cNvPicPr/>
          <p:nvPr/>
        </p:nvPicPr>
        <p:blipFill rotWithShape="1">
          <a:blip r:embed="rId7" cstate="print">
            <a:extLst>
              <a:ext uri="{28A0092B-C50C-407E-A947-70E740481C1C}">
                <a14:useLocalDpi xmlns:a14="http://schemas.microsoft.com/office/drawing/2010/main" val="0"/>
              </a:ext>
            </a:extLst>
          </a:blip>
          <a:srcRect t="16639" r="11750" b="7219"/>
          <a:stretch/>
        </p:blipFill>
        <p:spPr bwMode="auto">
          <a:xfrm>
            <a:off x="3995936" y="4513982"/>
            <a:ext cx="1439023" cy="2132679"/>
          </a:xfrm>
          <a:prstGeom prst="rect">
            <a:avLst/>
          </a:prstGeom>
          <a:noFill/>
          <a:ln>
            <a:solidFill>
              <a:schemeClr val="tx1"/>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70C2A99-CF3C-4C33-8FD4-56154E9E9B23}"/>
              </a:ext>
            </a:extLst>
          </p:cNvPr>
          <p:cNvPicPr/>
          <p:nvPr/>
        </p:nvPicPr>
        <p:blipFill rotWithShape="1">
          <a:blip r:embed="rId8" cstate="print">
            <a:extLst>
              <a:ext uri="{28A0092B-C50C-407E-A947-70E740481C1C}">
                <a14:useLocalDpi xmlns:a14="http://schemas.microsoft.com/office/drawing/2010/main" val="0"/>
              </a:ext>
            </a:extLst>
          </a:blip>
          <a:srcRect t="20193" r="29869"/>
          <a:stretch/>
        </p:blipFill>
        <p:spPr bwMode="auto">
          <a:xfrm>
            <a:off x="6228184" y="4723226"/>
            <a:ext cx="2474595" cy="1877695"/>
          </a:xfrm>
          <a:prstGeom prst="rect">
            <a:avLst/>
          </a:prstGeom>
          <a:noFill/>
          <a:ln>
            <a:solidFill>
              <a:schemeClr val="tx1"/>
            </a:solid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FEAECF63-0A9D-4522-B769-B8371AA79522}"/>
              </a:ext>
            </a:extLst>
          </p:cNvPr>
          <p:cNvPicPr/>
          <p:nvPr/>
        </p:nvPicPr>
        <p:blipFill rotWithShape="1">
          <a:blip r:embed="rId9" cstate="print">
            <a:extLst>
              <a:ext uri="{28A0092B-C50C-407E-A947-70E740481C1C}">
                <a14:useLocalDpi xmlns:a14="http://schemas.microsoft.com/office/drawing/2010/main" val="0"/>
              </a:ext>
            </a:extLst>
          </a:blip>
          <a:srcRect l="16121" t="16448" r="19067"/>
          <a:stretch/>
        </p:blipFill>
        <p:spPr bwMode="auto">
          <a:xfrm>
            <a:off x="861690" y="4730866"/>
            <a:ext cx="2228850" cy="1915795"/>
          </a:xfrm>
          <a:prstGeom prst="rect">
            <a:avLst/>
          </a:prstGeom>
          <a:noFill/>
          <a:ln>
            <a:solidFill>
              <a:schemeClr val="tx1"/>
            </a:solid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4CFE5AFF-428F-44FD-9F4D-2006AC083F4A}"/>
              </a:ext>
            </a:extLst>
          </p:cNvPr>
          <p:cNvPicPr/>
          <p:nvPr/>
        </p:nvPicPr>
        <p:blipFill rotWithShape="1">
          <a:blip r:embed="rId10" cstate="print">
            <a:extLst>
              <a:ext uri="{28A0092B-C50C-407E-A947-70E740481C1C}">
                <a14:useLocalDpi xmlns:a14="http://schemas.microsoft.com/office/drawing/2010/main" val="0"/>
              </a:ext>
            </a:extLst>
          </a:blip>
          <a:srcRect l="33570" t="6731" r="32362"/>
          <a:stretch/>
        </p:blipFill>
        <p:spPr bwMode="auto">
          <a:xfrm>
            <a:off x="7308304" y="2344019"/>
            <a:ext cx="1171575" cy="2138045"/>
          </a:xfrm>
          <a:prstGeom prst="rect">
            <a:avLst/>
          </a:prstGeom>
          <a:noFill/>
          <a:ln>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96856A3-71DA-4AB6-86EF-AB2108C4D88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5856" y="188689"/>
            <a:ext cx="3521310" cy="1448306"/>
          </a:xfrm>
          <a:prstGeom prst="rect">
            <a:avLst/>
          </a:prstGeom>
        </p:spPr>
      </p:pic>
    </p:spTree>
    <p:extLst>
      <p:ext uri="{BB962C8B-B14F-4D97-AF65-F5344CB8AC3E}">
        <p14:creationId xmlns:p14="http://schemas.microsoft.com/office/powerpoint/2010/main" val="3491319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362535" y="1241227"/>
            <a:ext cx="7235995" cy="726174"/>
          </a:xfrm>
          <a:prstGeom prst="rect">
            <a:avLst/>
          </a:prstGeom>
        </p:spPr>
        <p:txBody>
          <a:bodyPr/>
          <a:lstStyle/>
          <a:p>
            <a:r>
              <a:rPr lang="en-GB" sz="3600" b="1" dirty="0"/>
              <a:t>Increased risk due to COVID-19</a:t>
            </a:r>
          </a:p>
        </p:txBody>
      </p:sp>
      <p:sp>
        <p:nvSpPr>
          <p:cNvPr id="13" name="Content Placeholder 2">
            <a:extLst>
              <a:ext uri="{FF2B5EF4-FFF2-40B4-BE49-F238E27FC236}">
                <a16:creationId xmlns:a16="http://schemas.microsoft.com/office/drawing/2014/main" id="{584F4065-9EC4-4360-AF62-2BC0819B3A1A}"/>
              </a:ext>
            </a:extLst>
          </p:cNvPr>
          <p:cNvSpPr txBox="1">
            <a:spLocks/>
          </p:cNvSpPr>
          <p:nvPr/>
        </p:nvSpPr>
        <p:spPr bwMode="auto">
          <a:xfrm>
            <a:off x="395536" y="2060848"/>
            <a:ext cx="5184576" cy="337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285750" indent="-285750">
              <a:buFont typeface="Arial" panose="020B0604020202020204" pitchFamily="34" charset="0"/>
              <a:buChar char="•"/>
            </a:pPr>
            <a:r>
              <a:rPr lang="en-GB" sz="2000" kern="0" dirty="0"/>
              <a:t>Many risk factors are increased due to current social distancing measures</a:t>
            </a:r>
          </a:p>
          <a:p>
            <a:pPr marL="0" indent="0"/>
            <a:endParaRPr lang="en-GB" sz="2000" kern="0" dirty="0"/>
          </a:p>
          <a:p>
            <a:pPr marL="285750" indent="-285750">
              <a:buFont typeface="Arial" panose="020B0604020202020204" pitchFamily="34" charset="0"/>
              <a:buChar char="•"/>
            </a:pPr>
            <a:r>
              <a:rPr lang="en-GB" sz="2000" dirty="0"/>
              <a:t>Increased risk for those who are vulnerable and shielding; have limited food access and from social isolation</a:t>
            </a:r>
          </a:p>
          <a:p>
            <a:pPr marL="0" indent="0"/>
            <a:endParaRPr lang="en-GB" sz="2000" dirty="0"/>
          </a:p>
          <a:p>
            <a:pPr marL="285750" indent="-285750">
              <a:buFont typeface="Arial" panose="020B0604020202020204" pitchFamily="34" charset="0"/>
              <a:buChar char="•"/>
            </a:pPr>
            <a:r>
              <a:rPr lang="en-GB" sz="2000" kern="0" dirty="0"/>
              <a:t>Also, people who have been in hospital with COVID-19, are experiencing high levels of weight loss</a:t>
            </a:r>
          </a:p>
          <a:p>
            <a:pPr marL="0" indent="0"/>
            <a:endParaRPr lang="en-GB" b="1" kern="0" dirty="0"/>
          </a:p>
        </p:txBody>
      </p:sp>
      <p:pic>
        <p:nvPicPr>
          <p:cNvPr id="1026" name="Picture 2" descr="See the source image">
            <a:extLst>
              <a:ext uri="{FF2B5EF4-FFF2-40B4-BE49-F238E27FC236}">
                <a16:creationId xmlns:a16="http://schemas.microsoft.com/office/drawing/2014/main" id="{D7F2ADE6-D8FA-4197-81EF-1F597494A0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9" r="13376"/>
          <a:stretch/>
        </p:blipFill>
        <p:spPr bwMode="auto">
          <a:xfrm>
            <a:off x="5327576" y="2013744"/>
            <a:ext cx="3816424" cy="3589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CAF917-A93A-4F07-8094-A50FA3993728}"/>
              </a:ext>
            </a:extLst>
          </p:cNvPr>
          <p:cNvSpPr/>
          <p:nvPr/>
        </p:nvSpPr>
        <p:spPr>
          <a:xfrm>
            <a:off x="611560" y="5649744"/>
            <a:ext cx="8280920" cy="646331"/>
          </a:xfrm>
          <a:prstGeom prst="rect">
            <a:avLst/>
          </a:prstGeom>
        </p:spPr>
        <p:txBody>
          <a:bodyPr wrap="square">
            <a:spAutoFit/>
          </a:bodyPr>
          <a:lstStyle/>
          <a:p>
            <a:r>
              <a:rPr lang="en-GB" dirty="0">
                <a:hlinkClick r:id="rId4"/>
              </a:rPr>
              <a:t>https://www.ageuk.org.uk/salford/our-services/information-and-advice/staying-well-during-the-coronavirus-pandemicoronav</a:t>
            </a:r>
            <a:endParaRPr lang="en-GB" dirty="0"/>
          </a:p>
        </p:txBody>
      </p:sp>
      <p:sp>
        <p:nvSpPr>
          <p:cNvPr id="8" name="Rectangle 7">
            <a:extLst>
              <a:ext uri="{FF2B5EF4-FFF2-40B4-BE49-F238E27FC236}">
                <a16:creationId xmlns:a16="http://schemas.microsoft.com/office/drawing/2014/main" id="{F37E3CD3-B513-42B8-A664-A5FABE04FCF3}"/>
              </a:ext>
            </a:extLst>
          </p:cNvPr>
          <p:cNvSpPr/>
          <p:nvPr/>
        </p:nvSpPr>
        <p:spPr>
          <a:xfrm>
            <a:off x="1884817" y="52130"/>
            <a:ext cx="5328592" cy="11655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528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60A-1CDF-4BAE-8547-2E906715D029}"/>
              </a:ext>
            </a:extLst>
          </p:cNvPr>
          <p:cNvSpPr>
            <a:spLocks noGrp="1"/>
          </p:cNvSpPr>
          <p:nvPr>
            <p:ph type="title"/>
          </p:nvPr>
        </p:nvSpPr>
        <p:spPr>
          <a:xfrm>
            <a:off x="1928058" y="1268760"/>
            <a:ext cx="5287884" cy="678408"/>
          </a:xfrm>
        </p:spPr>
        <p:txBody>
          <a:bodyPr/>
          <a:lstStyle/>
          <a:p>
            <a:pPr algn="ctr"/>
            <a:r>
              <a:rPr lang="en-GB" sz="3600" dirty="0"/>
              <a:t>Malnutrition - What is it ?</a:t>
            </a:r>
            <a:br>
              <a:rPr lang="en-GB" sz="3600" dirty="0"/>
            </a:br>
            <a:endParaRPr lang="en-GB" sz="3600" dirty="0"/>
          </a:p>
        </p:txBody>
      </p:sp>
      <p:cxnSp>
        <p:nvCxnSpPr>
          <p:cNvPr id="5" name="Straight Arrow Connector 4"/>
          <p:cNvCxnSpPr/>
          <p:nvPr/>
        </p:nvCxnSpPr>
        <p:spPr>
          <a:xfrm flipV="1">
            <a:off x="5076056" y="2132856"/>
            <a:ext cx="648072" cy="288032"/>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76056" y="2564904"/>
            <a:ext cx="648072" cy="216024"/>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5C140E8-6AE5-41BE-A8FA-5DABBAEA5BF6}"/>
              </a:ext>
            </a:extLst>
          </p:cNvPr>
          <p:cNvPicPr/>
          <p:nvPr/>
        </p:nvPicPr>
        <p:blipFill rotWithShape="1">
          <a:blip r:embed="rId3"/>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9" name="Picture 8" descr="Age UK Salford Pledge- 10% Better Campaign">
            <a:extLst>
              <a:ext uri="{FF2B5EF4-FFF2-40B4-BE49-F238E27FC236}">
                <a16:creationId xmlns:a16="http://schemas.microsoft.com/office/drawing/2014/main" id="{81850DA9-CD39-490C-B9B2-2D2EE5283727}"/>
              </a:ext>
            </a:extLst>
          </p:cNvPr>
          <p:cNvPicPr/>
          <p:nvPr/>
        </p:nvPicPr>
        <p:blipFill rotWithShape="1">
          <a:blip r:embed="rId4" cstate="print">
            <a:extLst>
              <a:ext uri="{28A0092B-C50C-407E-A947-70E740481C1C}">
                <a14:useLocalDpi xmlns:a14="http://schemas.microsoft.com/office/drawing/2010/main" val="0"/>
              </a:ext>
            </a:extLst>
          </a:blip>
          <a:srcRect l="6785" t="12396" r="5689" b="12397"/>
          <a:stretch/>
        </p:blipFill>
        <p:spPr bwMode="auto">
          <a:xfrm>
            <a:off x="457200" y="176252"/>
            <a:ext cx="1638300" cy="744855"/>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E78B5342-C271-4B29-8C3A-D8774ECE8774}"/>
              </a:ext>
            </a:extLst>
          </p:cNvPr>
          <p:cNvSpPr txBox="1">
            <a:spLocks/>
          </p:cNvSpPr>
          <p:nvPr/>
        </p:nvSpPr>
        <p:spPr bwMode="auto">
          <a:xfrm>
            <a:off x="539552" y="1916067"/>
            <a:ext cx="8229600" cy="43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fontAlgn="auto"/>
            <a:r>
              <a:rPr lang="en-GB" b="1" kern="0" dirty="0"/>
              <a:t>                                                                                  Over-nutrition </a:t>
            </a:r>
            <a:r>
              <a:rPr lang="en-GB" kern="0" dirty="0"/>
              <a:t>(obesity)</a:t>
            </a:r>
          </a:p>
          <a:p>
            <a:pPr fontAlgn="auto"/>
            <a:r>
              <a:rPr lang="en-GB" kern="0" dirty="0"/>
              <a:t>Malnutrition (meaning poor or bad nutrition)                      </a:t>
            </a:r>
            <a:r>
              <a:rPr lang="en-GB" b="1" kern="0" dirty="0"/>
              <a:t>and</a:t>
            </a:r>
            <a:r>
              <a:rPr lang="en-GB" kern="0" dirty="0"/>
              <a:t>    </a:t>
            </a:r>
          </a:p>
          <a:p>
            <a:pPr fontAlgn="auto"/>
            <a:r>
              <a:rPr lang="en-GB" b="1" kern="0" dirty="0"/>
              <a:t>                                                                                  Under-nutrition</a:t>
            </a:r>
          </a:p>
          <a:p>
            <a:pPr fontAlgn="auto"/>
            <a:r>
              <a:rPr lang="en-GB" kern="0" dirty="0"/>
              <a:t>For many older people it is characterised by low body weight or weight loss,</a:t>
            </a:r>
          </a:p>
          <a:p>
            <a:pPr fontAlgn="auto"/>
            <a:r>
              <a:rPr lang="en-GB" kern="0" dirty="0"/>
              <a:t>meaning simply that some older people are not eating well enough to maintain</a:t>
            </a:r>
          </a:p>
          <a:p>
            <a:pPr fontAlgn="auto"/>
            <a:r>
              <a:rPr lang="en-GB" kern="0" dirty="0"/>
              <a:t>their health and wellbeing.</a:t>
            </a:r>
          </a:p>
          <a:p>
            <a:pPr fontAlgn="auto"/>
            <a:endParaRPr lang="en-GB" kern="0" dirty="0"/>
          </a:p>
          <a:p>
            <a:pPr fontAlgn="auto"/>
            <a:r>
              <a:rPr lang="en-GB" sz="2000" kern="0" dirty="0"/>
              <a:t>NICE defines a person as malnourished if they have: </a:t>
            </a:r>
          </a:p>
          <a:p>
            <a:pPr fontAlgn="auto">
              <a:buFont typeface="Wingdings" panose="05000000000000000000" pitchFamily="2" charset="2"/>
              <a:buChar char="Ø"/>
            </a:pPr>
            <a:r>
              <a:rPr lang="en-GB" kern="0" dirty="0"/>
              <a:t>A BMI (Body Mass Index) of less than 18.5 </a:t>
            </a:r>
          </a:p>
          <a:p>
            <a:pPr fontAlgn="auto">
              <a:buFont typeface="Wingdings" panose="05000000000000000000" pitchFamily="2" charset="2"/>
              <a:buChar char="Ø"/>
            </a:pPr>
            <a:r>
              <a:rPr lang="en-GB" kern="0" dirty="0"/>
              <a:t>Unintentional weight loss greater than 10%, within the past 3-6 months </a:t>
            </a:r>
          </a:p>
          <a:p>
            <a:pPr fontAlgn="auto">
              <a:buFont typeface="Wingdings" panose="05000000000000000000" pitchFamily="2" charset="2"/>
              <a:buChar char="Ø"/>
            </a:pPr>
            <a:r>
              <a:rPr lang="en-GB" kern="0" dirty="0"/>
              <a:t>A BMI of less than 20 </a:t>
            </a:r>
            <a:r>
              <a:rPr lang="en-GB" b="1" kern="0" dirty="0"/>
              <a:t>and</a:t>
            </a:r>
            <a:r>
              <a:rPr lang="en-GB" kern="0" dirty="0"/>
              <a:t> unintentional weight loss greater than 5% within the past 3-6 months </a:t>
            </a:r>
          </a:p>
          <a:p>
            <a:pPr fontAlgn="auto"/>
            <a:r>
              <a:rPr lang="en-GB" kern="0" dirty="0"/>
              <a:t> </a:t>
            </a:r>
          </a:p>
          <a:p>
            <a:endParaRPr lang="en-GB" kern="0" dirty="0"/>
          </a:p>
        </p:txBody>
      </p:sp>
    </p:spTree>
    <p:extLst>
      <p:ext uri="{BB962C8B-B14F-4D97-AF65-F5344CB8AC3E}">
        <p14:creationId xmlns:p14="http://schemas.microsoft.com/office/powerpoint/2010/main" val="39256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1000"/>
                                        <p:tgtEl>
                                          <p:spTgt spid="10">
                                            <p:txEl>
                                              <p:pRg st="7" end="7"/>
                                            </p:txEl>
                                          </p:spTgt>
                                        </p:tgtEl>
                                      </p:cBhvr>
                                    </p:animEffect>
                                    <p:anim calcmode="lin" valueType="num">
                                      <p:cBhvr>
                                        <p:cTn id="36"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
                                            <p:txEl>
                                              <p:pRg st="8" end="8"/>
                                            </p:txEl>
                                          </p:spTgt>
                                        </p:tgtEl>
                                        <p:attrNameLst>
                                          <p:attrName>style.visibility</p:attrName>
                                        </p:attrNameLst>
                                      </p:cBhvr>
                                      <p:to>
                                        <p:strVal val="visible"/>
                                      </p:to>
                                    </p:set>
                                    <p:animEffect transition="in" filter="fade">
                                      <p:cBhvr>
                                        <p:cTn id="40" dur="1000"/>
                                        <p:tgtEl>
                                          <p:spTgt spid="10">
                                            <p:txEl>
                                              <p:pRg st="8" end="8"/>
                                            </p:txEl>
                                          </p:spTgt>
                                        </p:tgtEl>
                                      </p:cBhvr>
                                    </p:animEffect>
                                    <p:anim calcmode="lin" valueType="num">
                                      <p:cBhvr>
                                        <p:cTn id="4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animEffect transition="in" filter="fade">
                                      <p:cBhvr>
                                        <p:cTn id="45" dur="1000"/>
                                        <p:tgtEl>
                                          <p:spTgt spid="10">
                                            <p:txEl>
                                              <p:pRg st="9" end="9"/>
                                            </p:txEl>
                                          </p:spTgt>
                                        </p:tgtEl>
                                      </p:cBhvr>
                                    </p:animEffect>
                                    <p:anim calcmode="lin" valueType="num">
                                      <p:cBhvr>
                                        <p:cTn id="46"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0">
                                            <p:txEl>
                                              <p:pRg st="10" end="10"/>
                                            </p:txEl>
                                          </p:spTgt>
                                        </p:tgtEl>
                                        <p:attrNameLst>
                                          <p:attrName>style.visibility</p:attrName>
                                        </p:attrNameLst>
                                      </p:cBhvr>
                                      <p:to>
                                        <p:strVal val="visible"/>
                                      </p:to>
                                    </p:set>
                                    <p:animEffect transition="in" filter="fade">
                                      <p:cBhvr>
                                        <p:cTn id="50" dur="1000"/>
                                        <p:tgtEl>
                                          <p:spTgt spid="10">
                                            <p:txEl>
                                              <p:pRg st="10" end="10"/>
                                            </p:txEl>
                                          </p:spTgt>
                                        </p:tgtEl>
                                      </p:cBhvr>
                                    </p:animEffect>
                                    <p:anim calcmode="lin" valueType="num">
                                      <p:cBhvr>
                                        <p:cTn id="51"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B2AF-A39C-4117-B52C-47E38422D1D0}"/>
              </a:ext>
            </a:extLst>
          </p:cNvPr>
          <p:cNvSpPr>
            <a:spLocks noGrp="1"/>
          </p:cNvSpPr>
          <p:nvPr>
            <p:ph type="title"/>
          </p:nvPr>
        </p:nvSpPr>
        <p:spPr>
          <a:xfrm>
            <a:off x="1763688" y="1233533"/>
            <a:ext cx="5328592" cy="576064"/>
          </a:xfrm>
        </p:spPr>
        <p:txBody>
          <a:bodyPr/>
          <a:lstStyle/>
          <a:p>
            <a:pPr marL="342900" lvl="0" indent="-342900" fontAlgn="auto">
              <a:spcBef>
                <a:spcPct val="20000"/>
              </a:spcBef>
            </a:pPr>
            <a:r>
              <a:rPr lang="en-GB" sz="3000" b="1" dirty="0"/>
              <a:t>Malnutrition in older people</a:t>
            </a:r>
            <a:br>
              <a:rPr lang="en-GB" sz="3000" i="1" dirty="0">
                <a:ea typeface="+mn-ea"/>
                <a:cs typeface="+mn-cs"/>
              </a:rPr>
            </a:br>
            <a:br>
              <a:rPr lang="en-GB" sz="3000" i="1" dirty="0"/>
            </a:br>
            <a:endParaRPr lang="en-GB" sz="3000" i="1" dirty="0"/>
          </a:p>
        </p:txBody>
      </p:sp>
      <p:sp>
        <p:nvSpPr>
          <p:cNvPr id="3" name="Content Placeholder 2">
            <a:extLst>
              <a:ext uri="{FF2B5EF4-FFF2-40B4-BE49-F238E27FC236}">
                <a16:creationId xmlns:a16="http://schemas.microsoft.com/office/drawing/2014/main" id="{922EC0BF-872A-4738-9E8A-E35874929429}"/>
              </a:ext>
            </a:extLst>
          </p:cNvPr>
          <p:cNvSpPr>
            <a:spLocks noGrp="1"/>
          </p:cNvSpPr>
          <p:nvPr>
            <p:ph idx="1"/>
          </p:nvPr>
        </p:nvSpPr>
        <p:spPr>
          <a:xfrm>
            <a:off x="467544" y="1844824"/>
            <a:ext cx="8496944" cy="4464496"/>
          </a:xfrm>
        </p:spPr>
        <p:txBody>
          <a:bodyPr/>
          <a:lstStyle/>
          <a:p>
            <a:pPr hangingPunct="0">
              <a:buFont typeface="Wingdings" panose="05000000000000000000" pitchFamily="2" charset="2"/>
              <a:buChar char="v"/>
            </a:pPr>
            <a:r>
              <a:rPr lang="en-GB" sz="2400" b="1" dirty="0"/>
              <a:t>Risk and prevalence increase with age</a:t>
            </a:r>
          </a:p>
          <a:p>
            <a:pPr hangingPunct="0">
              <a:buFont typeface="Wingdings" panose="05000000000000000000" pitchFamily="2" charset="2"/>
              <a:buChar char="v"/>
            </a:pPr>
            <a:r>
              <a:rPr lang="en-GB" sz="2400" b="1" dirty="0"/>
              <a:t>1 million people (1 in 10) over the age of 65</a:t>
            </a:r>
          </a:p>
          <a:p>
            <a:pPr hangingPunct="0">
              <a:buFont typeface="Wingdings" panose="05000000000000000000" pitchFamily="2" charset="2"/>
              <a:buChar char="v"/>
            </a:pPr>
            <a:r>
              <a:rPr lang="en-GB" sz="2400" b="1" dirty="0"/>
              <a:t>People over 75 years are at highest risk of malnutrition</a:t>
            </a:r>
          </a:p>
          <a:p>
            <a:pPr marL="885825" lvl="1" indent="-342900" hangingPunct="0">
              <a:buFont typeface="Wingdings" panose="05000000000000000000" pitchFamily="2" charset="2"/>
              <a:buChar char="ü"/>
            </a:pPr>
            <a:r>
              <a:rPr lang="en-GB" sz="2400" dirty="0"/>
              <a:t>93% of these are living at home</a:t>
            </a:r>
          </a:p>
          <a:p>
            <a:pPr marL="885825" lvl="1" indent="-342900" hangingPunct="0">
              <a:buFont typeface="Wingdings" panose="05000000000000000000" pitchFamily="2" charset="2"/>
              <a:buChar char="ü"/>
            </a:pPr>
            <a:r>
              <a:rPr lang="en-GB" sz="2400" dirty="0"/>
              <a:t>5% living in care homes</a:t>
            </a:r>
          </a:p>
          <a:p>
            <a:pPr marL="885825" lvl="1" indent="-342900" hangingPunct="0">
              <a:buFont typeface="Wingdings" panose="05000000000000000000" pitchFamily="2" charset="2"/>
              <a:buChar char="ü"/>
            </a:pPr>
            <a:r>
              <a:rPr lang="en-GB" sz="2400" dirty="0"/>
              <a:t>2% in hospitals</a:t>
            </a:r>
          </a:p>
          <a:p>
            <a:pPr algn="ctr" hangingPunct="0"/>
            <a:endParaRPr lang="en-GB" sz="900" dirty="0"/>
          </a:p>
          <a:p>
            <a:pPr algn="ctr" hangingPunct="0"/>
            <a:r>
              <a:rPr lang="en-GB" dirty="0"/>
              <a:t>  </a:t>
            </a:r>
            <a:r>
              <a:rPr lang="en-GB" sz="2400" dirty="0">
                <a:solidFill>
                  <a:srgbClr val="DB3196"/>
                </a:solidFill>
              </a:rPr>
              <a:t>‘</a:t>
            </a:r>
            <a:r>
              <a:rPr lang="en-GB" sz="2400" i="1" dirty="0">
                <a:solidFill>
                  <a:srgbClr val="DB3196"/>
                </a:solidFill>
              </a:rPr>
              <a:t>in recent years, it has largely remained under the </a:t>
            </a:r>
          </a:p>
          <a:p>
            <a:pPr algn="ctr" hangingPunct="0"/>
            <a:r>
              <a:rPr lang="en-GB" sz="2400" i="1" dirty="0">
                <a:solidFill>
                  <a:srgbClr val="DB3196"/>
                </a:solidFill>
              </a:rPr>
              <a:t>radar - older people are starving in their homes’ </a:t>
            </a:r>
          </a:p>
          <a:p>
            <a:pPr hangingPunct="0"/>
            <a:endParaRPr lang="en-GB" sz="1200" dirty="0"/>
          </a:p>
          <a:p>
            <a:pPr hangingPunct="0"/>
            <a:r>
              <a:rPr lang="en-GB" sz="1200" dirty="0"/>
              <a:t>Malnutrition Task Force </a:t>
            </a:r>
            <a:r>
              <a:rPr lang="en-GB" sz="1200" dirty="0">
                <a:hlinkClick r:id="rId3"/>
              </a:rPr>
              <a:t>www.malnutritiontaskforce.org.uk</a:t>
            </a:r>
            <a:r>
              <a:rPr lang="en-GB" sz="1200" dirty="0"/>
              <a:t>.  Malnutrition in Later life: Prevention and Early Intervention.  Best Practice Principles &amp; Implementation Guide. A Local Community Approach.  Feeding Britain</a:t>
            </a:r>
          </a:p>
          <a:p>
            <a:pPr hangingPunct="0"/>
            <a:r>
              <a:rPr lang="en-GB" dirty="0"/>
              <a:t> </a:t>
            </a:r>
          </a:p>
          <a:p>
            <a:endParaRPr lang="en-GB" dirty="0"/>
          </a:p>
        </p:txBody>
      </p:sp>
      <p:pic>
        <p:nvPicPr>
          <p:cNvPr id="5" name="Picture 4">
            <a:extLst>
              <a:ext uri="{FF2B5EF4-FFF2-40B4-BE49-F238E27FC236}">
                <a16:creationId xmlns:a16="http://schemas.microsoft.com/office/drawing/2014/main" id="{77DFAACD-D8EA-45A0-A496-E4F66731038F}"/>
              </a:ext>
            </a:extLst>
          </p:cNvPr>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6" name="Picture 5" descr="Age UK Salford Pledge- 10% Better Campaign">
            <a:extLst>
              <a:ext uri="{FF2B5EF4-FFF2-40B4-BE49-F238E27FC236}">
                <a16:creationId xmlns:a16="http://schemas.microsoft.com/office/drawing/2014/main" id="{D6D2B480-80D3-4744-B8F5-F45003B23287}"/>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465293" y="176252"/>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03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EF6EBE-C230-425A-8C96-FC39091B094A}"/>
              </a:ext>
            </a:extLst>
          </p:cNvPr>
          <p:cNvSpPr txBox="1">
            <a:spLocks/>
          </p:cNvSpPr>
          <p:nvPr/>
        </p:nvSpPr>
        <p:spPr>
          <a:xfrm>
            <a:off x="1547664" y="975745"/>
            <a:ext cx="5760639"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r>
              <a:rPr lang="en-GB" sz="3200" b="1" kern="0" dirty="0"/>
              <a:t>Why focus on malnutrition?</a:t>
            </a:r>
            <a:br>
              <a:rPr lang="en-GB" kern="0" dirty="0"/>
            </a:br>
            <a:endParaRPr lang="en-GB" kern="0" dirty="0"/>
          </a:p>
        </p:txBody>
      </p:sp>
      <p:pic>
        <p:nvPicPr>
          <p:cNvPr id="3" name="Picture 2">
            <a:extLst>
              <a:ext uri="{FF2B5EF4-FFF2-40B4-BE49-F238E27FC236}">
                <a16:creationId xmlns:a16="http://schemas.microsoft.com/office/drawing/2014/main" id="{F0744ED4-E894-4C1B-8D0C-FC56CB2E5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589207"/>
            <a:ext cx="2194052" cy="1968495"/>
          </a:xfrm>
          <a:prstGeom prst="rect">
            <a:avLst/>
          </a:prstGeom>
        </p:spPr>
      </p:pic>
      <p:pic>
        <p:nvPicPr>
          <p:cNvPr id="6" name="Picture 5" descr="Related image">
            <a:extLst>
              <a:ext uri="{FF2B5EF4-FFF2-40B4-BE49-F238E27FC236}">
                <a16:creationId xmlns:a16="http://schemas.microsoft.com/office/drawing/2014/main" id="{0A088402-468A-4170-9D09-607CF5D09249}"/>
              </a:ext>
            </a:extLst>
          </p:cNvPr>
          <p:cNvPicPr/>
          <p:nvPr/>
        </p:nvPicPr>
        <p:blipFill rotWithShape="1">
          <a:blip r:embed="rId4">
            <a:extLst>
              <a:ext uri="{28A0092B-C50C-407E-A947-70E740481C1C}">
                <a14:useLocalDpi xmlns:a14="http://schemas.microsoft.com/office/drawing/2010/main" val="0"/>
              </a:ext>
            </a:extLst>
          </a:blip>
          <a:srcRect l="16062" t="44880" r="57305" b="47116"/>
          <a:stretch/>
        </p:blipFill>
        <p:spPr bwMode="auto">
          <a:xfrm>
            <a:off x="397725" y="2262074"/>
            <a:ext cx="2088231" cy="922245"/>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Related image">
            <a:extLst>
              <a:ext uri="{FF2B5EF4-FFF2-40B4-BE49-F238E27FC236}">
                <a16:creationId xmlns:a16="http://schemas.microsoft.com/office/drawing/2014/main" id="{593AF88F-ADFC-4023-AEF8-E92E51584720}"/>
              </a:ext>
            </a:extLst>
          </p:cNvPr>
          <p:cNvPicPr/>
          <p:nvPr/>
        </p:nvPicPr>
        <p:blipFill rotWithShape="1">
          <a:blip r:embed="rId4">
            <a:extLst>
              <a:ext uri="{28A0092B-C50C-407E-A947-70E740481C1C}">
                <a14:useLocalDpi xmlns:a14="http://schemas.microsoft.com/office/drawing/2010/main" val="0"/>
              </a:ext>
            </a:extLst>
          </a:blip>
          <a:srcRect l="67602" t="46733" b="49371"/>
          <a:stretch/>
        </p:blipFill>
        <p:spPr bwMode="auto">
          <a:xfrm>
            <a:off x="370882" y="3891379"/>
            <a:ext cx="2729542" cy="546100"/>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Related image">
            <a:extLst>
              <a:ext uri="{FF2B5EF4-FFF2-40B4-BE49-F238E27FC236}">
                <a16:creationId xmlns:a16="http://schemas.microsoft.com/office/drawing/2014/main" id="{D2344490-4679-40F6-895F-EC11A998BD01}"/>
              </a:ext>
            </a:extLst>
          </p:cNvPr>
          <p:cNvPicPr/>
          <p:nvPr/>
        </p:nvPicPr>
        <p:blipFill rotWithShape="1">
          <a:blip r:embed="rId4">
            <a:extLst>
              <a:ext uri="{28A0092B-C50C-407E-A947-70E740481C1C}">
                <a14:useLocalDpi xmlns:a14="http://schemas.microsoft.com/office/drawing/2010/main" val="0"/>
              </a:ext>
            </a:extLst>
          </a:blip>
          <a:srcRect l="64142" t="28377" r="4835" b="64817"/>
          <a:stretch/>
        </p:blipFill>
        <p:spPr bwMode="auto">
          <a:xfrm>
            <a:off x="397725" y="5031273"/>
            <a:ext cx="2645816" cy="792088"/>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FE87362-7C98-4C46-8F2C-959FBD3F6930}"/>
              </a:ext>
            </a:extLst>
          </p:cNvPr>
          <p:cNvPicPr/>
          <p:nvPr/>
        </p:nvPicPr>
        <p:blipFill rotWithShape="1">
          <a:blip r:embed="rId5"/>
          <a:srcRect l="14298" t="33030" r="63427" b="40685"/>
          <a:stretch/>
        </p:blipFill>
        <p:spPr bwMode="auto">
          <a:xfrm>
            <a:off x="3867938" y="3461047"/>
            <a:ext cx="4051014" cy="2777318"/>
          </a:xfrm>
          <a:prstGeom prst="rect">
            <a:avLst/>
          </a:prstGeom>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9C9E6627-D070-408A-AC81-B9B3DE6076AC}"/>
              </a:ext>
            </a:extLst>
          </p:cNvPr>
          <p:cNvGrpSpPr/>
          <p:nvPr/>
        </p:nvGrpSpPr>
        <p:grpSpPr>
          <a:xfrm>
            <a:off x="3061947" y="1809828"/>
            <a:ext cx="1611984" cy="1587126"/>
            <a:chOff x="846808" y="3969219"/>
            <a:chExt cx="1656184" cy="2314578"/>
          </a:xfrm>
        </p:grpSpPr>
        <p:sp>
          <p:nvSpPr>
            <p:cNvPr id="11" name="TextBox 10">
              <a:extLst>
                <a:ext uri="{FF2B5EF4-FFF2-40B4-BE49-F238E27FC236}">
                  <a16:creationId xmlns:a16="http://schemas.microsoft.com/office/drawing/2014/main" id="{D18AEE62-58D2-44A5-933C-5FD7D17477EA}"/>
                </a:ext>
              </a:extLst>
            </p:cNvPr>
            <p:cNvSpPr txBox="1"/>
            <p:nvPr/>
          </p:nvSpPr>
          <p:spPr>
            <a:xfrm>
              <a:off x="846808" y="4936657"/>
              <a:ext cx="1656184" cy="1347140"/>
            </a:xfrm>
            <a:prstGeom prst="rect">
              <a:avLst/>
            </a:prstGeom>
            <a:noFill/>
          </p:spPr>
          <p:txBody>
            <a:bodyPr wrap="square" rtlCol="0">
              <a:spAutoFit/>
            </a:bodyPr>
            <a:lstStyle/>
            <a:p>
              <a:pPr algn="ctr"/>
              <a:r>
                <a:rPr lang="en-GB" sz="1600" dirty="0">
                  <a:solidFill>
                    <a:srgbClr val="33787D"/>
                  </a:solidFill>
                  <a:effectLst/>
                  <a:latin typeface="Arial" panose="020B0604020202020204" pitchFamily="34" charset="0"/>
                  <a:ea typeface="Calibri" panose="020F0502020204030204" pitchFamily="34" charset="0"/>
                </a:rPr>
                <a:t>of all people who fall are malnourished</a:t>
              </a:r>
              <a:endParaRPr lang="en-GB" sz="1600" dirty="0">
                <a:solidFill>
                  <a:srgbClr val="33787D"/>
                </a:solidFill>
              </a:endParaRPr>
            </a:p>
          </p:txBody>
        </p:sp>
        <p:sp>
          <p:nvSpPr>
            <p:cNvPr id="12" name="Rectangle 11">
              <a:extLst>
                <a:ext uri="{FF2B5EF4-FFF2-40B4-BE49-F238E27FC236}">
                  <a16:creationId xmlns:a16="http://schemas.microsoft.com/office/drawing/2014/main" id="{51D643D1-3C52-4EE3-89F8-5230ADB11CC1}"/>
                </a:ext>
              </a:extLst>
            </p:cNvPr>
            <p:cNvSpPr/>
            <p:nvPr/>
          </p:nvSpPr>
          <p:spPr>
            <a:xfrm>
              <a:off x="890069" y="3969219"/>
              <a:ext cx="1569661" cy="923330"/>
            </a:xfrm>
            <a:prstGeom prst="rect">
              <a:avLst/>
            </a:prstGeom>
            <a:noFill/>
          </p:spPr>
          <p:txBody>
            <a:bodyPr wrap="none" lIns="91440" tIns="45720" rIns="91440" bIns="45720">
              <a:spAutoFit/>
            </a:bodyPr>
            <a:lstStyle/>
            <a:p>
              <a:pPr algn="ctr"/>
              <a:r>
                <a:rPr lang="en-US" sz="5400" b="0" cap="none" spc="0" dirty="0">
                  <a:ln w="0"/>
                  <a:solidFill>
                    <a:srgbClr val="C00000"/>
                  </a:solidFill>
                  <a:effectLst>
                    <a:outerShdw blurRad="38100" dist="19050" dir="2700000" algn="tl" rotWithShape="0">
                      <a:schemeClr val="dk1">
                        <a:alpha val="40000"/>
                      </a:schemeClr>
                    </a:outerShdw>
                  </a:effectLst>
                </a:rPr>
                <a:t>47%</a:t>
              </a:r>
            </a:p>
          </p:txBody>
        </p:sp>
      </p:grpSp>
      <p:pic>
        <p:nvPicPr>
          <p:cNvPr id="14" name="Picture 13" descr="New Falls Prevention class | Berkshire MS Therapy Centre">
            <a:extLst>
              <a:ext uri="{FF2B5EF4-FFF2-40B4-BE49-F238E27FC236}">
                <a16:creationId xmlns:a16="http://schemas.microsoft.com/office/drawing/2014/main" id="{5CA54231-B1D2-46F2-ADC4-9ADD2591B6B3}"/>
              </a:ext>
            </a:extLst>
          </p:cNvPr>
          <p:cNvPicPr/>
          <p:nvPr/>
        </p:nvPicPr>
        <p:blipFill rotWithShape="1">
          <a:blip r:embed="rId6" cstate="print">
            <a:extLst>
              <a:ext uri="{28A0092B-C50C-407E-A947-70E740481C1C}">
                <a14:useLocalDpi xmlns:a14="http://schemas.microsoft.com/office/drawing/2010/main" val="0"/>
              </a:ext>
            </a:extLst>
          </a:blip>
          <a:srcRect l="17117" t="15856" r="15744" b="14377"/>
          <a:stretch/>
        </p:blipFill>
        <p:spPr bwMode="auto">
          <a:xfrm>
            <a:off x="4698601" y="1996465"/>
            <a:ext cx="1186853" cy="1195076"/>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FE1C01E6-E3E5-4112-8F12-1070FE03896E}"/>
              </a:ext>
            </a:extLst>
          </p:cNvPr>
          <p:cNvPicPr/>
          <p:nvPr/>
        </p:nvPicPr>
        <p:blipFill rotWithShape="1">
          <a:blip r:embed="rId7"/>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6" name="Picture 15" descr="Age UK Salford Pledge- 10% Better Campaign">
            <a:extLst>
              <a:ext uri="{FF2B5EF4-FFF2-40B4-BE49-F238E27FC236}">
                <a16:creationId xmlns:a16="http://schemas.microsoft.com/office/drawing/2014/main" id="{6780B46A-D9A5-47A3-B445-73341935208D}"/>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539552" y="191353"/>
            <a:ext cx="1638300" cy="74485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558C5CC8-22B7-46D9-A0EE-A954DF8790AD}"/>
              </a:ext>
            </a:extLst>
          </p:cNvPr>
          <p:cNvSpPr txBox="1"/>
          <p:nvPr/>
        </p:nvSpPr>
        <p:spPr>
          <a:xfrm>
            <a:off x="370882" y="6252671"/>
            <a:ext cx="4572000" cy="265457"/>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Images from Malnutritiontaskforce.org.uk</a:t>
            </a:r>
          </a:p>
        </p:txBody>
      </p:sp>
    </p:spTree>
    <p:extLst>
      <p:ext uri="{BB962C8B-B14F-4D97-AF65-F5344CB8AC3E}">
        <p14:creationId xmlns:p14="http://schemas.microsoft.com/office/powerpoint/2010/main" val="282009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225F16-FE73-4F52-9AC9-ED5A32913F0F}"/>
              </a:ext>
            </a:extLst>
          </p:cNvPr>
          <p:cNvSpPr txBox="1"/>
          <p:nvPr/>
        </p:nvSpPr>
        <p:spPr>
          <a:xfrm>
            <a:off x="342992" y="1374363"/>
            <a:ext cx="6893303" cy="584775"/>
          </a:xfrm>
          <a:prstGeom prst="rect">
            <a:avLst/>
          </a:prstGeom>
          <a:noFill/>
        </p:spPr>
        <p:txBody>
          <a:bodyPr wrap="square" rtlCol="0">
            <a:spAutoFit/>
          </a:bodyPr>
          <a:lstStyle/>
          <a:p>
            <a:r>
              <a:rPr lang="en-GB" sz="3200" dirty="0"/>
              <a:t>Which costs more to the NHS?</a:t>
            </a:r>
          </a:p>
        </p:txBody>
      </p:sp>
      <p:grpSp>
        <p:nvGrpSpPr>
          <p:cNvPr id="3" name="Group 2"/>
          <p:cNvGrpSpPr/>
          <p:nvPr/>
        </p:nvGrpSpPr>
        <p:grpSpPr>
          <a:xfrm>
            <a:off x="323528" y="2012647"/>
            <a:ext cx="8546784" cy="4032448"/>
            <a:chOff x="323528" y="2012647"/>
            <a:chExt cx="8546784" cy="4032448"/>
          </a:xfrm>
        </p:grpSpPr>
        <p:pic>
          <p:nvPicPr>
            <p:cNvPr id="4" name="Picture 2" descr="Image result for weighing scale imbalance">
              <a:extLst>
                <a:ext uri="{FF2B5EF4-FFF2-40B4-BE49-F238E27FC236}">
                  <a16:creationId xmlns:a16="http://schemas.microsoft.com/office/drawing/2014/main" id="{F1DE92A3-8E1D-4C0B-A606-84D8456D6BD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000"/>
            <a:stretch/>
          </p:blipFill>
          <p:spPr bwMode="auto">
            <a:xfrm>
              <a:off x="2278561" y="2012647"/>
              <a:ext cx="400974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ney bag pound">
              <a:extLst>
                <a:ext uri="{FF2B5EF4-FFF2-40B4-BE49-F238E27FC236}">
                  <a16:creationId xmlns:a16="http://schemas.microsoft.com/office/drawing/2014/main" id="{146E6C9C-4668-43BB-86D9-9692185BBF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296" y="3296772"/>
              <a:ext cx="1274510" cy="1373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E5627-7F98-437B-810B-2A873B1C8174}"/>
                </a:ext>
              </a:extLst>
            </p:cNvPr>
            <p:cNvSpPr txBox="1"/>
            <p:nvPr/>
          </p:nvSpPr>
          <p:spPr>
            <a:xfrm>
              <a:off x="323528" y="3136612"/>
              <a:ext cx="2592288" cy="584775"/>
            </a:xfrm>
            <a:prstGeom prst="rect">
              <a:avLst/>
            </a:prstGeom>
            <a:noFill/>
          </p:spPr>
          <p:txBody>
            <a:bodyPr wrap="square" rtlCol="0">
              <a:spAutoFit/>
            </a:bodyPr>
            <a:lstStyle/>
            <a:p>
              <a:r>
                <a:rPr lang="en-GB" sz="3200" dirty="0"/>
                <a:t>Malnutrition</a:t>
              </a:r>
            </a:p>
          </p:txBody>
        </p:sp>
        <p:sp>
          <p:nvSpPr>
            <p:cNvPr id="7" name="TextBox 6">
              <a:extLst>
                <a:ext uri="{FF2B5EF4-FFF2-40B4-BE49-F238E27FC236}">
                  <a16:creationId xmlns:a16="http://schemas.microsoft.com/office/drawing/2014/main" id="{55D15BB6-4694-4DA5-B610-0A5F059B7F76}"/>
                </a:ext>
              </a:extLst>
            </p:cNvPr>
            <p:cNvSpPr txBox="1"/>
            <p:nvPr/>
          </p:nvSpPr>
          <p:spPr>
            <a:xfrm>
              <a:off x="6278024" y="3136611"/>
              <a:ext cx="2592288" cy="584775"/>
            </a:xfrm>
            <a:prstGeom prst="rect">
              <a:avLst/>
            </a:prstGeom>
            <a:noFill/>
          </p:spPr>
          <p:txBody>
            <a:bodyPr wrap="square" rtlCol="0">
              <a:spAutoFit/>
            </a:bodyPr>
            <a:lstStyle/>
            <a:p>
              <a:r>
                <a:rPr lang="en-GB" sz="3200" dirty="0"/>
                <a:t>  Obesity</a:t>
              </a:r>
            </a:p>
          </p:txBody>
        </p:sp>
        <p:pic>
          <p:nvPicPr>
            <p:cNvPr id="8" name="Picture 2" descr="Image result for money bag pound">
              <a:extLst>
                <a:ext uri="{FF2B5EF4-FFF2-40B4-BE49-F238E27FC236}">
                  <a16:creationId xmlns:a16="http://schemas.microsoft.com/office/drawing/2014/main" id="{B9C62A4D-2602-49D3-A90D-C70C78CBDA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0549" y="4079369"/>
              <a:ext cx="709263" cy="764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oney bag pound">
              <a:extLst>
                <a:ext uri="{FF2B5EF4-FFF2-40B4-BE49-F238E27FC236}">
                  <a16:creationId xmlns:a16="http://schemas.microsoft.com/office/drawing/2014/main" id="{0C768DC6-39F2-45FA-8B6B-6AC9C760EE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9111" y="4068249"/>
              <a:ext cx="709263" cy="764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money bag pound">
              <a:extLst>
                <a:ext uri="{FF2B5EF4-FFF2-40B4-BE49-F238E27FC236}">
                  <a16:creationId xmlns:a16="http://schemas.microsoft.com/office/drawing/2014/main" id="{4F7CB99B-402A-4433-9CB1-F30566516E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1796" y="2754508"/>
              <a:ext cx="709263" cy="7642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AE0C75A-00B3-4CD4-8241-B0EC1406AAB6}"/>
                </a:ext>
              </a:extLst>
            </p:cNvPr>
            <p:cNvSpPr txBox="1"/>
            <p:nvPr/>
          </p:nvSpPr>
          <p:spPr>
            <a:xfrm>
              <a:off x="571515" y="4232290"/>
              <a:ext cx="1393071" cy="1200329"/>
            </a:xfrm>
            <a:prstGeom prst="rect">
              <a:avLst/>
            </a:prstGeom>
            <a:noFill/>
          </p:spPr>
          <p:txBody>
            <a:bodyPr wrap="square" rtlCol="0">
              <a:spAutoFit/>
            </a:bodyPr>
            <a:lstStyle/>
            <a:p>
              <a:pPr algn="ctr"/>
              <a:r>
                <a:rPr lang="en-GB" sz="2400" dirty="0"/>
                <a:t>£12 billion per year</a:t>
              </a:r>
            </a:p>
          </p:txBody>
        </p:sp>
        <p:sp>
          <p:nvSpPr>
            <p:cNvPr id="12" name="TextBox 11">
              <a:extLst>
                <a:ext uri="{FF2B5EF4-FFF2-40B4-BE49-F238E27FC236}">
                  <a16:creationId xmlns:a16="http://schemas.microsoft.com/office/drawing/2014/main" id="{9F0137CF-5DA6-4270-8AA7-25FB71AF6F19}"/>
                </a:ext>
              </a:extLst>
            </p:cNvPr>
            <p:cNvSpPr txBox="1"/>
            <p:nvPr/>
          </p:nvSpPr>
          <p:spPr>
            <a:xfrm>
              <a:off x="6639755" y="4114216"/>
              <a:ext cx="1348281" cy="1200329"/>
            </a:xfrm>
            <a:prstGeom prst="rect">
              <a:avLst/>
            </a:prstGeom>
            <a:noFill/>
          </p:spPr>
          <p:txBody>
            <a:bodyPr wrap="square" rtlCol="0">
              <a:spAutoFit/>
            </a:bodyPr>
            <a:lstStyle/>
            <a:p>
              <a:pPr algn="ctr"/>
              <a:r>
                <a:rPr lang="en-GB" sz="2400" dirty="0"/>
                <a:t>£6 billion per year</a:t>
              </a:r>
            </a:p>
          </p:txBody>
        </p:sp>
        <p:sp>
          <p:nvSpPr>
            <p:cNvPr id="13" name="Down Arrow 12"/>
            <p:cNvSpPr/>
            <p:nvPr/>
          </p:nvSpPr>
          <p:spPr>
            <a:xfrm>
              <a:off x="1115617" y="3721386"/>
              <a:ext cx="339994" cy="5109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7143898" y="3662349"/>
              <a:ext cx="339994" cy="5109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a:extLst>
              <a:ext uri="{FF2B5EF4-FFF2-40B4-BE49-F238E27FC236}">
                <a16:creationId xmlns:a16="http://schemas.microsoft.com/office/drawing/2014/main" id="{6C3DF4E0-924B-4E45-B05A-394F45711905}"/>
              </a:ext>
            </a:extLst>
          </p:cNvPr>
          <p:cNvPicPr/>
          <p:nvPr/>
        </p:nvPicPr>
        <p:blipFill rotWithShape="1">
          <a:blip r:embed="rId6"/>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7" name="Picture 16" descr="Age UK Salford Pledge- 10% Better Campaign">
            <a:extLst>
              <a:ext uri="{FF2B5EF4-FFF2-40B4-BE49-F238E27FC236}">
                <a16:creationId xmlns:a16="http://schemas.microsoft.com/office/drawing/2014/main" id="{A35AAA72-2192-4001-8E2B-28DA1A7E3817}"/>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448900" y="299404"/>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96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B02A0-EAE2-46A5-9453-99CBF6470563}"/>
              </a:ext>
            </a:extLst>
          </p:cNvPr>
          <p:cNvSpPr>
            <a:spLocks noGrp="1"/>
          </p:cNvSpPr>
          <p:nvPr>
            <p:ph idx="1"/>
          </p:nvPr>
        </p:nvSpPr>
        <p:spPr>
          <a:xfrm>
            <a:off x="713726" y="2340067"/>
            <a:ext cx="7138988" cy="2979823"/>
          </a:xfrm>
        </p:spPr>
        <p:txBody>
          <a:bodyPr/>
          <a:lstStyle/>
          <a:p>
            <a:pPr>
              <a:lnSpc>
                <a:spcPct val="150000"/>
              </a:lnSpc>
            </a:pPr>
            <a:r>
              <a:rPr lang="en-GB" dirty="0"/>
              <a:t>•	Average population of approximately 226,493 – ADD YEAR</a:t>
            </a:r>
          </a:p>
          <a:p>
            <a:pPr>
              <a:lnSpc>
                <a:spcPct val="150000"/>
              </a:lnSpc>
            </a:pPr>
            <a:r>
              <a:rPr lang="en-GB" dirty="0"/>
              <a:t>•	Over 65 years population is 40,026 – ADD YEAR</a:t>
            </a:r>
          </a:p>
          <a:p>
            <a:pPr>
              <a:lnSpc>
                <a:spcPct val="150000"/>
              </a:lnSpc>
            </a:pPr>
            <a:r>
              <a:rPr lang="en-GB" dirty="0"/>
              <a:t>•	If 10% - 14 % are malnourished = 4,002 – 5,603</a:t>
            </a:r>
          </a:p>
          <a:p>
            <a:pPr marL="285750" indent="-285750">
              <a:lnSpc>
                <a:spcPct val="150000"/>
              </a:lnSpc>
              <a:buFont typeface="Arial" panose="020B0604020202020204" pitchFamily="34" charset="0"/>
              <a:buChar char="•"/>
            </a:pPr>
            <a:r>
              <a:rPr lang="en-GB" dirty="0"/>
              <a:t> If 20% are dehydrated = 8,005</a:t>
            </a:r>
          </a:p>
          <a:p>
            <a:pPr>
              <a:lnSpc>
                <a:spcPct val="150000"/>
              </a:lnSpc>
            </a:pPr>
            <a:r>
              <a:rPr lang="en-GB" dirty="0"/>
              <a:t>•    The population aged 65+ is expected to grow to around ADD LOCAL NUMBERS people in 2037 (Local area.gov.uk)</a:t>
            </a:r>
          </a:p>
          <a:p>
            <a:endParaRPr lang="en-GB" dirty="0"/>
          </a:p>
        </p:txBody>
      </p:sp>
      <p:sp>
        <p:nvSpPr>
          <p:cNvPr id="4" name="Rectangle 3">
            <a:extLst>
              <a:ext uri="{FF2B5EF4-FFF2-40B4-BE49-F238E27FC236}">
                <a16:creationId xmlns:a16="http://schemas.microsoft.com/office/drawing/2014/main" id="{1CC9CB80-414F-43FA-B5B5-CA71F716A413}"/>
              </a:ext>
            </a:extLst>
          </p:cNvPr>
          <p:cNvSpPr/>
          <p:nvPr/>
        </p:nvSpPr>
        <p:spPr>
          <a:xfrm>
            <a:off x="215106" y="51578"/>
            <a:ext cx="8839138" cy="11655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34A1287-61AD-4853-9CE0-CC6270E6E3D2}"/>
              </a:ext>
            </a:extLst>
          </p:cNvPr>
          <p:cNvSpPr>
            <a:spLocks noGrp="1"/>
          </p:cNvSpPr>
          <p:nvPr>
            <p:ph type="title"/>
          </p:nvPr>
        </p:nvSpPr>
        <p:spPr>
          <a:xfrm>
            <a:off x="1008819" y="983240"/>
            <a:ext cx="6635081" cy="1240934"/>
          </a:xfrm>
          <a:solidFill>
            <a:schemeClr val="bg1"/>
          </a:solidFill>
        </p:spPr>
        <p:txBody>
          <a:bodyPr/>
          <a:lstStyle/>
          <a:p>
            <a:pPr algn="ctr"/>
            <a:r>
              <a:rPr lang="en-GB" sz="3000" b="1" dirty="0"/>
              <a:t>Add Local Area Stats – </a:t>
            </a:r>
            <a:br>
              <a:rPr lang="en-GB" sz="3000" b="1" dirty="0"/>
            </a:br>
            <a:r>
              <a:rPr lang="en-GB" sz="3000" b="1" dirty="0"/>
              <a:t>Malnutrition and Dehydration</a:t>
            </a:r>
            <a:br>
              <a:rPr lang="en-GB" sz="3000" b="1" dirty="0"/>
            </a:br>
            <a:endParaRPr lang="en-GB" sz="3000" b="1" dirty="0"/>
          </a:p>
        </p:txBody>
      </p:sp>
      <p:pic>
        <p:nvPicPr>
          <p:cNvPr id="7" name="Picture 2" descr="Image result for greater manchester nutrition and hydration">
            <a:extLst>
              <a:ext uri="{FF2B5EF4-FFF2-40B4-BE49-F238E27FC236}">
                <a16:creationId xmlns:a16="http://schemas.microsoft.com/office/drawing/2014/main" id="{5FA23DA4-EFF9-45D8-BA05-437B3A77C7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171" y="300604"/>
            <a:ext cx="1036762" cy="5954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73BD205-6CC9-4E3E-B966-A97A83F96DAA}"/>
              </a:ext>
            </a:extLst>
          </p:cNvPr>
          <p:cNvPicPr/>
          <p:nvPr/>
        </p:nvPicPr>
        <p:blipFill rotWithShape="1">
          <a:blip r:embed="rId4"/>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9" name="Picture 8" descr="Age UK Salford Pledge- 10% Better Campaign">
            <a:extLst>
              <a:ext uri="{FF2B5EF4-FFF2-40B4-BE49-F238E27FC236}">
                <a16:creationId xmlns:a16="http://schemas.microsoft.com/office/drawing/2014/main" id="{3FB2E46B-6BF9-4992-B46C-E35680446B4A}"/>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539552" y="225895"/>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461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3F2378-BA23-4A6A-9351-E680EAD0A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3" y="1340768"/>
            <a:ext cx="7128792" cy="4964074"/>
          </a:xfrm>
          <a:prstGeom prst="rect">
            <a:avLst/>
          </a:prstGeom>
        </p:spPr>
      </p:pic>
      <p:pic>
        <p:nvPicPr>
          <p:cNvPr id="3" name="Picture 2" descr="P:\1. Age UK\Images\2 to 3 days.JPG"/>
          <p:cNvPicPr/>
          <p:nvPr/>
        </p:nvPicPr>
        <p:blipFill>
          <a:blip r:embed="rId4">
            <a:duotone>
              <a:prstClr val="black"/>
              <a:srgbClr val="009999">
                <a:tint val="45000"/>
                <a:satMod val="400000"/>
              </a:srgb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309828" y="2849140"/>
            <a:ext cx="3744416" cy="1224136"/>
          </a:xfrm>
          <a:prstGeom prst="rect">
            <a:avLst/>
          </a:prstGeom>
          <a:noFill/>
          <a:ln w="12700">
            <a:solidFill>
              <a:srgbClr val="002060"/>
            </a:solidFill>
          </a:ln>
        </p:spPr>
      </p:pic>
      <p:pic>
        <p:nvPicPr>
          <p:cNvPr id="4" name="Picture 7" descr="A screenshot of a cell phone&#10;&#10;Description automatically generated">
            <a:extLst>
              <a:ext uri="{FF2B5EF4-FFF2-40B4-BE49-F238E27FC236}">
                <a16:creationId xmlns:a16="http://schemas.microsoft.com/office/drawing/2014/main" id="{3DE9B646-0AB6-4DBE-834E-5A55B372DF7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99" r="6001" b="4823"/>
          <a:stretch/>
        </p:blipFill>
        <p:spPr bwMode="auto">
          <a:xfrm>
            <a:off x="5081643" y="913286"/>
            <a:ext cx="3443171" cy="187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3CBFDE9-EEC9-45E1-B3E8-CE5483898ED8}"/>
              </a:ext>
            </a:extLst>
          </p:cNvPr>
          <p:cNvPicPr/>
          <p:nvPr/>
        </p:nvPicPr>
        <p:blipFill rotWithShape="1">
          <a:blip r:embed="rId7"/>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8" name="Picture 7" descr="Age UK Salford Pledge- 10% Better Campaign">
            <a:extLst>
              <a:ext uri="{FF2B5EF4-FFF2-40B4-BE49-F238E27FC236}">
                <a16:creationId xmlns:a16="http://schemas.microsoft.com/office/drawing/2014/main" id="{A7FF4387-89AD-457C-96E4-D36FA3BB1D96}"/>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467544" y="186416"/>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0699367"/>
      </p:ext>
    </p:extLst>
  </p:cSld>
  <p:clrMapOvr>
    <a:masterClrMapping/>
  </p:clrMapOvr>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chequer xmlns="4ad4d7b2-7045-4ea9-a938-49be9e853746">true</Exchequ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9B6D96CA3E8A4EA6264127CAE1E098" ma:contentTypeVersion="15" ma:contentTypeDescription="Create a new document." ma:contentTypeScope="" ma:versionID="da97d1cb90e9df67bb55fa6369c605da">
  <xsd:schema xmlns:xsd="http://www.w3.org/2001/XMLSchema" xmlns:xs="http://www.w3.org/2001/XMLSchema" xmlns:p="http://schemas.microsoft.com/office/2006/metadata/properties" xmlns:ns2="4ad4d7b2-7045-4ea9-a938-49be9e853746" xmlns:ns3="fda73c0f-03a0-411e-a79f-292674d7878d" targetNamespace="http://schemas.microsoft.com/office/2006/metadata/properties" ma:root="true" ma:fieldsID="5cb2b1bc80417ae093357f83e0ddf304" ns2:_="" ns3:_="">
    <xsd:import namespace="4ad4d7b2-7045-4ea9-a938-49be9e853746"/>
    <xsd:import namespace="fda73c0f-03a0-411e-a79f-292674d7878d"/>
    <xsd:element name="properties">
      <xsd:complexType>
        <xsd:sequence>
          <xsd:element name="documentManagement">
            <xsd:complexType>
              <xsd:all>
                <xsd:element ref="ns2:Exchequer"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4d7b2-7045-4ea9-a938-49be9e853746" elementFormDefault="qualified">
    <xsd:import namespace="http://schemas.microsoft.com/office/2006/documentManagement/types"/>
    <xsd:import namespace="http://schemas.microsoft.com/office/infopath/2007/PartnerControls"/>
    <xsd:element name="Exchequer" ma:index="2" nillable="true" ma:displayName="Exchequer" ma:default="1" ma:format="Dropdown" ma:internalName="Exchequer"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a73c0f-03a0-411e-a79f-292674d7878d"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958E1-B969-4F95-A9F0-E009C75A3BD8}">
  <ds:schemaRefs>
    <ds:schemaRef ds:uri="http://schemas.microsoft.com/office/2006/metadata/properties"/>
    <ds:schemaRef ds:uri="http://schemas.microsoft.com/office/infopath/2007/PartnerControls"/>
    <ds:schemaRef ds:uri="4ad4d7b2-7045-4ea9-a938-49be9e853746"/>
  </ds:schemaRefs>
</ds:datastoreItem>
</file>

<file path=customXml/itemProps2.xml><?xml version="1.0" encoding="utf-8"?>
<ds:datastoreItem xmlns:ds="http://schemas.openxmlformats.org/officeDocument/2006/customXml" ds:itemID="{2D4F1095-B6BE-48E3-AB7A-5C19C4BC3FB0}">
  <ds:schemaRefs>
    <ds:schemaRef ds:uri="http://schemas.microsoft.com/sharepoint/v3/contenttype/forms"/>
  </ds:schemaRefs>
</ds:datastoreItem>
</file>

<file path=customXml/itemProps3.xml><?xml version="1.0" encoding="utf-8"?>
<ds:datastoreItem xmlns:ds="http://schemas.openxmlformats.org/officeDocument/2006/customXml" ds:itemID="{DB4491B2-DECE-4630-B873-B05088A44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4d7b2-7045-4ea9-a938-49be9e853746"/>
    <ds:schemaRef ds:uri="fda73c0f-03a0-411e-a79f-292674d78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Pennine KPI's -18March 2014 D1</Template>
  <TotalTime>95922</TotalTime>
  <Words>4639</Words>
  <Application>Microsoft Office PowerPoint</Application>
  <PresentationFormat>On-screen Show (4:3)</PresentationFormat>
  <Paragraphs>434</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Symbol</vt:lpstr>
      <vt:lpstr>Wingdings</vt:lpstr>
      <vt:lpstr>Pennine KPI's -18March 2014 D1</vt:lpstr>
      <vt:lpstr>    </vt:lpstr>
      <vt:lpstr>PowerPoint Presentation</vt:lpstr>
      <vt:lpstr>Part 1: The Nutrition and Hydration training aims to reduce risk factors through early intervention by: </vt:lpstr>
      <vt:lpstr>Malnutrition - What is it ? </vt:lpstr>
      <vt:lpstr>Malnutrition in older people  </vt:lpstr>
      <vt:lpstr>PowerPoint Presentation</vt:lpstr>
      <vt:lpstr>PowerPoint Presentation</vt:lpstr>
      <vt:lpstr>Add Local Area Stats –  Malnutrition and Dehydration </vt:lpstr>
      <vt:lpstr>PowerPoint Presentation</vt:lpstr>
      <vt:lpstr>PowerPoint Presentation</vt:lpstr>
      <vt:lpstr>Dehydration - What is it? </vt:lpstr>
      <vt:lpstr>PowerPoint Presentation</vt:lpstr>
      <vt:lpstr>Benefits of Good Nutrition and Hydration</vt:lpstr>
      <vt:lpstr>PowerPoint Presentation</vt:lpstr>
      <vt:lpstr>Optional Real life Stories</vt:lpstr>
      <vt:lpstr>PowerPoint Presentation</vt:lpstr>
      <vt:lpstr>PowerPoint Presentation</vt:lpstr>
      <vt:lpstr>Nutrition and Hydration Programme  </vt:lpstr>
      <vt:lpstr>PowerPoint Presentation</vt:lpstr>
      <vt:lpstr>Simple conversations </vt:lpstr>
      <vt:lpstr>When should I refer to a health professional?</vt:lpstr>
      <vt:lpstr>2. Check  - Ask if you can try the Paperweight Armband© (or use MUST)   - Put the armband around the upper non-dominant arm   - If it fits and / or it is loose then offer  the, ‘Eat, Drink, Live Well’ booklet   - Do you need to signpost to other services?   </vt:lpstr>
      <vt:lpstr>     Highlight the 3 main ideas in the,        ‘Eat, Drink,Live Well’ booklet to                 help improve appetite and gain              weight  </vt:lpstr>
      <vt:lpstr>Main tips from the Eat, Drink, Live well booklet</vt:lpstr>
      <vt:lpstr>PowerPoint Presentation</vt:lpstr>
      <vt:lpstr>1. Conversations - Hydration</vt:lpstr>
      <vt:lpstr>2. Check - food, fluid intake and oral hygiene </vt:lpstr>
      <vt:lpstr>Ask which drinks they enjoy Talk about tasty, refreshing drinks or have a mocktail party!  Have they tried…….. a smoothie?                                                                                Identify water-rich foods Make a brew!  Suggest an alarm reminder  or use TV programmes  ending / starting as a prompt    </vt:lpstr>
      <vt:lpstr>  </vt:lpstr>
      <vt:lpstr>Spotting the signs – don’t let anyone slip through the net</vt:lpstr>
      <vt:lpstr>Final messages</vt:lpstr>
      <vt:lpstr>What can I do?</vt:lpstr>
      <vt:lpstr>Available Resources</vt:lpstr>
      <vt:lpstr>PowerPoint Presentation</vt:lpstr>
      <vt:lpstr>Increased risk due to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lastModifiedBy>Siobhan McKenna</cp:lastModifiedBy>
  <cp:revision>255</cp:revision>
  <cp:lastPrinted>2018-04-20T14:49:49Z</cp:lastPrinted>
  <dcterms:created xsi:type="dcterms:W3CDTF">2014-03-14T18:15:42Z</dcterms:created>
  <dcterms:modified xsi:type="dcterms:W3CDTF">2021-01-27T16:05:27Z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0x0101000E9B6D96CA3E8A4EA6264127CAE1E098</vt:lpwstr>
  </property>
  <property fmtid="{D5CDD505-2E9C-101B-9397-08002B2CF9AE}" pid="3" name="ContentType">
    <vt:lpwstr>Document</vt:lpwstr>
  </property>
  <property fmtid="{D5CDD505-2E9C-101B-9397-08002B2CF9AE}" pid="4" name="Exchequer">
    <vt:lpwstr>1</vt:lpwstr>
  </property>
</Properties>
</file>