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446" r:id="rId5"/>
    <p:sldId id="426" r:id="rId6"/>
    <p:sldId id="398" r:id="rId7"/>
    <p:sldId id="445" r:id="rId8"/>
    <p:sldId id="399" r:id="rId9"/>
    <p:sldId id="400" r:id="rId10"/>
    <p:sldId id="427" r:id="rId11"/>
    <p:sldId id="428" r:id="rId12"/>
    <p:sldId id="447" r:id="rId13"/>
    <p:sldId id="433" r:id="rId14"/>
    <p:sldId id="43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Price" initials="MP" lastIdx="1" clrIdx="0">
    <p:extLst>
      <p:ext uri="{19B8F6BF-5375-455C-9EA6-DF929625EA0E}">
        <p15:presenceInfo xmlns:p15="http://schemas.microsoft.com/office/powerpoint/2012/main" userId="S::MariePrice@ageuksalford.org.uk::003b64ce-90bb-44e3-a6d2-e18483553f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F93"/>
    <a:srgbClr val="FF9933"/>
    <a:srgbClr val="E0462C"/>
    <a:srgbClr val="7CBF33"/>
    <a:srgbClr val="DB3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3151" autoAdjust="0"/>
  </p:normalViewPr>
  <p:slideViewPr>
    <p:cSldViewPr>
      <p:cViewPr varScale="1">
        <p:scale>
          <a:sx n="75" d="100"/>
          <a:sy n="75" d="100"/>
        </p:scale>
        <p:origin x="185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83CD8-3885-4344-9547-7C1E8C4914F5}" type="datetimeFigureOut">
              <a:rPr lang="en-GB" smtClean="0"/>
              <a:t>03/02/2022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D720E-D3F1-43F9-8B46-9519D956ABC1}" type="slidenum">
              <a:rPr lang="en-GB" smtClean="0"/>
              <a:t>‹#›</a:t>
            </a:fld>
            <a:endParaRPr lang="en-GB"/>
          </a:p>
        </p:txBody>
      </p:sp>
    </p:spTree>
    <p:extLst>
      <p:ext uri="{BB962C8B-B14F-4D97-AF65-F5344CB8AC3E}">
        <p14:creationId xmlns:p14="http://schemas.microsoft.com/office/powerpoint/2010/main" val="384867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Bitesize Training Series about Nutrition and Hydration  in the Older Population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429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headings. Here we learn about the definition, prevalence, signs and symptoms and the importance of focussing on malnutrition in older people.</a:t>
            </a:r>
          </a:p>
        </p:txBody>
      </p:sp>
      <p:sp>
        <p:nvSpPr>
          <p:cNvPr id="4" name="Slide Number Placeholder 3"/>
          <p:cNvSpPr>
            <a:spLocks noGrp="1"/>
          </p:cNvSpPr>
          <p:nvPr>
            <p:ph type="sldNum" sz="quarter" idx="5"/>
          </p:nvPr>
        </p:nvSpPr>
        <p:spPr/>
        <p:txBody>
          <a:bodyPr/>
          <a:lstStyle/>
          <a:p>
            <a:fld id="{75DD720E-D3F1-43F9-8B46-9519D956ABC1}" type="slidenum">
              <a:rPr lang="en-GB" smtClean="0"/>
              <a:t>2</a:t>
            </a:fld>
            <a:endParaRPr lang="en-GB" dirty="0"/>
          </a:p>
        </p:txBody>
      </p:sp>
    </p:spTree>
    <p:extLst>
      <p:ext uri="{BB962C8B-B14F-4D97-AF65-F5344CB8AC3E}">
        <p14:creationId xmlns:p14="http://schemas.microsoft.com/office/powerpoint/2010/main" val="109591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Malnutrition means poor or bad nutrition and this can refer to both overnutrition which can lead to overweight and obesity or undernutrition..</a:t>
            </a:r>
          </a:p>
          <a:p>
            <a:r>
              <a:rPr lang="en-GB" dirty="0"/>
              <a:t>This programme concentrates on UNDERNUTRITION in older people.</a:t>
            </a:r>
          </a:p>
          <a:p>
            <a:r>
              <a:rPr lang="en-GB" b="1" dirty="0"/>
              <a:t>READ the next paragraph and the NICE definition.</a:t>
            </a:r>
          </a:p>
          <a:p>
            <a:r>
              <a:rPr lang="en-GB" dirty="0"/>
              <a:t>The NICE definition may be hard to remember if you don’t work in the field of nutrition and dietetics. However, in a later session you will discover the paperweight armband which has been developed in line with these guidelines.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601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million people (1 in 10) over the age of 65 are at risk of malnutrition. Most of the older people who are at risk of malnutrition (93%) live at home and may not come into regular contact with different services so malnutrition may be hidden or missed. The risk and prevalence increase with age. People over 75 years have the highest risk. .</a:t>
            </a:r>
          </a:p>
          <a:p>
            <a:r>
              <a:rPr lang="en-GB" dirty="0"/>
              <a:t>A third of recent arrivals to hospitals and care homes are already malnourished (or at risk) however there are structures in place in those settings so that people have regular contact with nurses, doctors, and, care workers but do we know enough about the people living in their own homes? This quote is taken from a report on hunger by the malnutrition task force which highlights that people at home may be overlooked. </a:t>
            </a:r>
            <a:r>
              <a:rPr lang="en-GB" b="1" dirty="0"/>
              <a:t>Read the quote</a:t>
            </a:r>
            <a:r>
              <a:rPr lang="en-GB" dirty="0"/>
              <a:t>.</a:t>
            </a:r>
          </a:p>
        </p:txBody>
      </p:sp>
      <p:sp>
        <p:nvSpPr>
          <p:cNvPr id="4" name="Slide Number Placeholder 3"/>
          <p:cNvSpPr>
            <a:spLocks noGrp="1"/>
          </p:cNvSpPr>
          <p:nvPr>
            <p:ph type="sldNum" sz="quarter" idx="5"/>
          </p:nvPr>
        </p:nvSpPr>
        <p:spPr/>
        <p:txBody>
          <a:bodyPr/>
          <a:lstStyle/>
          <a:p>
            <a:fld id="{75DD720E-D3F1-43F9-8B46-9519D956ABC1}" type="slidenum">
              <a:rPr lang="en-GB" smtClean="0"/>
              <a:t>4</a:t>
            </a:fld>
            <a:endParaRPr lang="en-GB" dirty="0"/>
          </a:p>
        </p:txBody>
      </p:sp>
    </p:spTree>
    <p:extLst>
      <p:ext uri="{BB962C8B-B14F-4D97-AF65-F5344CB8AC3E}">
        <p14:creationId xmlns:p14="http://schemas.microsoft.com/office/powerpoint/2010/main" val="3022594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can we check if somebody may not be eating well? Here are some  verbal and visual indicators. For example a person may say that …</a:t>
            </a:r>
          </a:p>
          <a:p>
            <a:r>
              <a:rPr lang="en-GB" b="1" dirty="0"/>
              <a:t>READ the speech bubbles on the picture .</a:t>
            </a:r>
            <a:r>
              <a:rPr lang="en-GB" b="0" dirty="0"/>
              <a:t> You or the person (or others) may have noticed for example that clothes, jewellery,, shoes and dentures are loose (shoes, jewellery and dentures are better indicators than clothes as clothes sizes differ). However these signs are to</a:t>
            </a:r>
            <a:r>
              <a:rPr lang="en-GB" dirty="0"/>
              <a:t> always obvious so important to have conversations about it.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5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b="0" dirty="0"/>
              <a:t>Malnourished people </a:t>
            </a:r>
            <a:r>
              <a:rPr lang="en-GB" sz="1200" b="0" i="1" dirty="0">
                <a:solidFill>
                  <a:srgbClr val="E0462C"/>
                </a:solidFill>
              </a:rPr>
              <a:t>generally become sick more often and nearly half the people who fall are malnourished.</a:t>
            </a:r>
          </a:p>
          <a:p>
            <a:pPr>
              <a:buFont typeface="Arial" panose="020B0604020202020204" pitchFamily="34" charset="0"/>
              <a:buNone/>
            </a:pPr>
            <a:r>
              <a:rPr lang="en-GB" sz="1200" b="0" i="1" dirty="0">
                <a:solidFill>
                  <a:srgbClr val="E0462C"/>
                </a:solidFill>
              </a:rPr>
              <a:t>They take longer to recover - are twice as likely to visit a GP, have three times more hospital admissions and stay in hospital for longer than someone who is well-nourished.</a:t>
            </a:r>
          </a:p>
          <a:p>
            <a:pPr>
              <a:buFont typeface="Arial" panose="020B0604020202020204" pitchFamily="34" charset="0"/>
              <a:buNone/>
            </a:pPr>
            <a:r>
              <a:rPr lang="en-GB" sz="1200" b="0" i="1" dirty="0">
                <a:solidFill>
                  <a:srgbClr val="E0462C"/>
                </a:solidFill>
              </a:rPr>
              <a:t>This has a huge impact on the individual and the health and social care system </a:t>
            </a:r>
            <a:r>
              <a:rPr lang="en-GB" sz="1200" b="1" i="1" dirty="0">
                <a:solidFill>
                  <a:srgbClr val="E0462C"/>
                </a:solidFill>
              </a:rPr>
              <a:t>– </a:t>
            </a:r>
            <a:r>
              <a:rPr lang="en-GB" sz="1400" b="1" i="0" dirty="0">
                <a:solidFill>
                  <a:srgbClr val="FF0000"/>
                </a:solidFill>
              </a:rPr>
              <a:t>read the rest of the slide..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4425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your questions to reflect on your learning.  If you get a question incorrect try again. </a:t>
            </a:r>
          </a:p>
          <a:p>
            <a:r>
              <a:rPr lang="en-GB" dirty="0"/>
              <a:t>Read the questions but not the options. Click the mouse when you are ready to move on.</a:t>
            </a:r>
          </a:p>
        </p:txBody>
      </p:sp>
      <p:sp>
        <p:nvSpPr>
          <p:cNvPr id="4" name="Slide Number Placeholder 3"/>
          <p:cNvSpPr>
            <a:spLocks noGrp="1"/>
          </p:cNvSpPr>
          <p:nvPr>
            <p:ph type="sldNum" sz="quarter" idx="5"/>
          </p:nvPr>
        </p:nvSpPr>
        <p:spPr/>
        <p:txBody>
          <a:bodyPr/>
          <a:lstStyle/>
          <a:p>
            <a:fld id="{75DD720E-D3F1-43F9-8B46-9519D956ABC1}" type="slidenum">
              <a:rPr lang="en-GB" smtClean="0"/>
              <a:t>7</a:t>
            </a:fld>
            <a:endParaRPr lang="en-GB" dirty="0"/>
          </a:p>
        </p:txBody>
      </p:sp>
    </p:spTree>
    <p:extLst>
      <p:ext uri="{BB962C8B-B14F-4D97-AF65-F5344CB8AC3E}">
        <p14:creationId xmlns:p14="http://schemas.microsoft.com/office/powerpoint/2010/main" val="29264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a:t>
            </a:r>
          </a:p>
        </p:txBody>
      </p:sp>
      <p:sp>
        <p:nvSpPr>
          <p:cNvPr id="4" name="Slide Number Placeholder 3"/>
          <p:cNvSpPr>
            <a:spLocks noGrp="1"/>
          </p:cNvSpPr>
          <p:nvPr>
            <p:ph type="sldNum" sz="quarter" idx="5"/>
          </p:nvPr>
        </p:nvSpPr>
        <p:spPr/>
        <p:txBody>
          <a:bodyPr/>
          <a:lstStyle/>
          <a:p>
            <a:fld id="{75DD720E-D3F1-43F9-8B46-9519D956ABC1}" type="slidenum">
              <a:rPr lang="en-GB" smtClean="0"/>
              <a:t>8</a:t>
            </a:fld>
            <a:endParaRPr lang="en-GB" dirty="0"/>
          </a:p>
        </p:txBody>
      </p:sp>
    </p:spTree>
    <p:extLst>
      <p:ext uri="{BB962C8B-B14F-4D97-AF65-F5344CB8AC3E}">
        <p14:creationId xmlns:p14="http://schemas.microsoft.com/office/powerpoint/2010/main" val="2465484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age Graph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Rectangle 22"/>
          <p:cNvSpPr>
            <a:spLocks noGrp="1" noChangeArrowheads="1"/>
          </p:cNvSpPr>
          <p:nvPr>
            <p:ph type="ctrTitle" sz="quarter"/>
          </p:nvPr>
        </p:nvSpPr>
        <p:spPr>
          <a:xfrm>
            <a:off x="466725" y="1520825"/>
            <a:ext cx="5618163" cy="755650"/>
          </a:xfrm>
          <a:prstGeom prst="rect">
            <a:avLst/>
          </a:prstGeom>
        </p:spPr>
        <p:txBody>
          <a:bodyPr wrap="square" lIns="91440" tIns="45720" rIns="91440" bIns="45720" anchor="t"/>
          <a:lstStyle>
            <a:lvl1pPr>
              <a:defRPr sz="3200"/>
            </a:lvl1pPr>
          </a:lstStyle>
          <a:p>
            <a:r>
              <a:rPr lang="en-US"/>
              <a:t>Click to edit Master title style</a:t>
            </a:r>
            <a:endParaRPr lang="en-GB"/>
          </a:p>
        </p:txBody>
      </p:sp>
      <p:sp>
        <p:nvSpPr>
          <p:cNvPr id="3095" name="Rectangle 23"/>
          <p:cNvSpPr>
            <a:spLocks noGrp="1" noChangeArrowheads="1"/>
          </p:cNvSpPr>
          <p:nvPr>
            <p:ph type="subTitle" sz="quarter" idx="1"/>
          </p:nvPr>
        </p:nvSpPr>
        <p:spPr>
          <a:xfrm>
            <a:off x="468313" y="2060575"/>
            <a:ext cx="5618162" cy="1130300"/>
          </a:xfrm>
        </p:spPr>
        <p:txBody>
          <a:bodyPr/>
          <a:lstStyle>
            <a:lvl1pPr>
              <a:defRPr/>
            </a:lvl1pPr>
          </a:lstStyle>
          <a:p>
            <a:r>
              <a:rPr lang="en-US"/>
              <a:t>Click to edit Master subtitle style</a:t>
            </a:r>
            <a:endParaRPr lang="en-GB"/>
          </a:p>
        </p:txBody>
      </p:sp>
      <p:pic>
        <p:nvPicPr>
          <p:cNvPr id="6" name="Picture 5" descr="Age UK ILL Logo CMYK C RGB 900dpi 50mm">
            <a:extLst>
              <a:ext uri="{FF2B5EF4-FFF2-40B4-BE49-F238E27FC236}">
                <a16:creationId xmlns:a16="http://schemas.microsoft.com/office/drawing/2014/main" id="{8E3EA264-8B77-4B2F-9069-E72FD93799B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5835" y="359188"/>
            <a:ext cx="1100006"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0">
            <a:extLst>
              <a:ext uri="{FF2B5EF4-FFF2-40B4-BE49-F238E27FC236}">
                <a16:creationId xmlns:a16="http://schemas.microsoft.com/office/drawing/2014/main" id="{0CAFC67B-74A0-454D-ABE0-759B4BD7B98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4894" b="11248"/>
          <a:stretch/>
        </p:blipFill>
        <p:spPr>
          <a:xfrm>
            <a:off x="4572000" y="271363"/>
            <a:ext cx="1965176" cy="833711"/>
          </a:xfrm>
          <a:prstGeom prst="rect">
            <a:avLst/>
          </a:prstGeom>
        </p:spPr>
      </p:pic>
      <p:pic>
        <p:nvPicPr>
          <p:cNvPr id="8" name="Picture 7">
            <a:extLst>
              <a:ext uri="{FF2B5EF4-FFF2-40B4-BE49-F238E27FC236}">
                <a16:creationId xmlns:a16="http://schemas.microsoft.com/office/drawing/2014/main" id="{208CC6CD-C934-40BC-9AAE-EAFE710646E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61478" b="13931"/>
          <a:stretch/>
        </p:blipFill>
        <p:spPr>
          <a:xfrm>
            <a:off x="1907704" y="239670"/>
            <a:ext cx="2174787" cy="773109"/>
          </a:xfrm>
          <a:prstGeom prst="rect">
            <a:avLst/>
          </a:prstGeom>
        </p:spPr>
      </p:pic>
      <p:pic>
        <p:nvPicPr>
          <p:cNvPr id="10" name="Picture 9">
            <a:extLst>
              <a:ext uri="{FF2B5EF4-FFF2-40B4-BE49-F238E27FC236}">
                <a16:creationId xmlns:a16="http://schemas.microsoft.com/office/drawing/2014/main" id="{EB1A2600-DEA5-4F5D-BDD2-BE3AEECAC22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80312" y="353882"/>
            <a:ext cx="1160536" cy="668672"/>
          </a:xfrm>
          <a:prstGeom prst="rect">
            <a:avLst/>
          </a:prstGeom>
        </p:spPr>
      </p:pic>
    </p:spTree>
    <p:extLst>
      <p:ext uri="{BB962C8B-B14F-4D97-AF65-F5344CB8AC3E}">
        <p14:creationId xmlns:p14="http://schemas.microsoft.com/office/powerpoint/2010/main" val="41869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89849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11838" y="379413"/>
            <a:ext cx="1784350" cy="47783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79413"/>
            <a:ext cx="5202238" cy="4778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80659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456"/>
            <a:ext cx="6103938" cy="889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2636912"/>
            <a:ext cx="7138988" cy="25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010154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03903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2889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6700"/>
            <a:ext cx="3492500"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102100" y="1536700"/>
            <a:ext cx="3494088"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23427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8"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9"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3278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4"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5"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1925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3"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4"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56484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56519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03/02/2022</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5066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66825"/>
            <a:ext cx="8229600" cy="1588"/>
          </a:xfrm>
          <a:prstGeom prst="line">
            <a:avLst/>
          </a:prstGeom>
          <a:ln w="12700" cap="rnd">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028" name="Picture 13" descr="Strip.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6386513"/>
            <a:ext cx="82296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a:spLocks noGrp="1"/>
          </p:cNvSpPr>
          <p:nvPr>
            <p:ph type="sldNum" sz="quarter" idx="4"/>
          </p:nvPr>
        </p:nvSpPr>
        <p:spPr>
          <a:xfrm>
            <a:off x="7661275" y="6565900"/>
            <a:ext cx="1025525" cy="292100"/>
          </a:xfrm>
          <a:prstGeom prst="rect">
            <a:avLst/>
          </a:prstGeom>
        </p:spPr>
        <p:txBody>
          <a:bodyPr vert="horz" wrap="square" lIns="0" tIns="0" rIns="0" bIns="0" numCol="1" anchor="t" anchorCtr="0" compatLnSpc="1">
            <a:prstTxWarp prst="textNoShape">
              <a:avLst/>
            </a:prstTxWarp>
            <a:normAutofit/>
          </a:bodyPr>
          <a:lstStyle>
            <a:lvl1pPr algn="r">
              <a:defRPr sz="1100">
                <a:solidFill>
                  <a:srgbClr val="2D2F93"/>
                </a:solidFill>
                <a:latin typeface="Arial" charset="0"/>
                <a:ea typeface="ＭＳ Ｐゴシック" charset="-128"/>
                <a:cs typeface="Arial" charset="0"/>
              </a:defRPr>
            </a:lvl1pPr>
          </a:lstStyle>
          <a:p>
            <a:fld id="{01275A67-71F5-465C-8189-6BEC4D99AD15}" type="slidenum">
              <a:rPr lang="en-GB" smtClean="0"/>
              <a:t>‹#›</a:t>
            </a:fld>
            <a:endParaRPr lang="en-GB"/>
          </a:p>
        </p:txBody>
      </p:sp>
      <p:sp>
        <p:nvSpPr>
          <p:cNvPr id="9" name="Date Placeholder 8"/>
          <p:cNvSpPr>
            <a:spLocks noGrp="1"/>
          </p:cNvSpPr>
          <p:nvPr>
            <p:ph type="dt" sz="half" idx="2"/>
          </p:nvPr>
        </p:nvSpPr>
        <p:spPr>
          <a:xfrm>
            <a:off x="457200" y="6565900"/>
            <a:ext cx="658813"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fld id="{2C7C5A65-3FCA-4654-8C39-26B9300279E9}" type="datetimeFigureOut">
              <a:rPr lang="en-GB" smtClean="0"/>
              <a:t>03/02/2022</a:t>
            </a:fld>
            <a:endParaRPr lang="en-GB"/>
          </a:p>
        </p:txBody>
      </p:sp>
      <p:sp>
        <p:nvSpPr>
          <p:cNvPr id="10" name="Footer Placeholder 9"/>
          <p:cNvSpPr>
            <a:spLocks noGrp="1"/>
          </p:cNvSpPr>
          <p:nvPr>
            <p:ph type="ftr" sz="quarter" idx="3"/>
          </p:nvPr>
        </p:nvSpPr>
        <p:spPr>
          <a:xfrm>
            <a:off x="1123950" y="6565900"/>
            <a:ext cx="3308350"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endParaRPr lang="en-GB"/>
          </a:p>
        </p:txBody>
      </p:sp>
      <p:sp>
        <p:nvSpPr>
          <p:cNvPr id="1032" name="Rectangle 21"/>
          <p:cNvSpPr>
            <a:spLocks noGrp="1" noChangeArrowheads="1"/>
          </p:cNvSpPr>
          <p:nvPr>
            <p:ph type="body" idx="1"/>
          </p:nvPr>
        </p:nvSpPr>
        <p:spPr bwMode="auto">
          <a:xfrm>
            <a:off x="457200" y="1536700"/>
            <a:ext cx="7138988"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pic>
        <p:nvPicPr>
          <p:cNvPr id="11" name="Picture 10" descr="Age UK ILL Logo CMYK C RGB 900dpi 50mm">
            <a:extLst>
              <a:ext uri="{FF2B5EF4-FFF2-40B4-BE49-F238E27FC236}">
                <a16:creationId xmlns:a16="http://schemas.microsoft.com/office/drawing/2014/main" id="{01BD8B75-F595-47E2-AC80-C73C2839EBC0}"/>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85835" y="359188"/>
            <a:ext cx="1100006"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10">
            <a:extLst>
              <a:ext uri="{FF2B5EF4-FFF2-40B4-BE49-F238E27FC236}">
                <a16:creationId xmlns:a16="http://schemas.microsoft.com/office/drawing/2014/main" id="{49CA76FC-9453-4E3B-BAB3-82198E781A5A}"/>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r="64894" b="11248"/>
          <a:stretch/>
        </p:blipFill>
        <p:spPr>
          <a:xfrm>
            <a:off x="4572000" y="271363"/>
            <a:ext cx="1965176" cy="833711"/>
          </a:xfrm>
          <a:prstGeom prst="rect">
            <a:avLst/>
          </a:prstGeom>
        </p:spPr>
      </p:pic>
      <p:pic>
        <p:nvPicPr>
          <p:cNvPr id="13" name="Picture 12">
            <a:extLst>
              <a:ext uri="{FF2B5EF4-FFF2-40B4-BE49-F238E27FC236}">
                <a16:creationId xmlns:a16="http://schemas.microsoft.com/office/drawing/2014/main" id="{4BDD89D6-0D4C-454D-B242-42AD1E8D2788}"/>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61478" b="13931"/>
          <a:stretch/>
        </p:blipFill>
        <p:spPr>
          <a:xfrm>
            <a:off x="1907704" y="239670"/>
            <a:ext cx="2174787" cy="773109"/>
          </a:xfrm>
          <a:prstGeom prst="rect">
            <a:avLst/>
          </a:prstGeom>
        </p:spPr>
      </p:pic>
      <p:pic>
        <p:nvPicPr>
          <p:cNvPr id="3" name="Picture 2">
            <a:extLst>
              <a:ext uri="{FF2B5EF4-FFF2-40B4-BE49-F238E27FC236}">
                <a16:creationId xmlns:a16="http://schemas.microsoft.com/office/drawing/2014/main" id="{E3563A03-519C-4BD1-A61D-D0ED94707E7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380312" y="353882"/>
            <a:ext cx="1160536" cy="66867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p:titleStyle>
    <p:body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jpeg"/><Relationship Id="rId5" Type="http://schemas.openxmlformats.org/officeDocument/2006/relationships/hyperlink" Target="http://www.google.co.uk/imgres?num=10&amp;hl=en&amp;safe=off&amp;sa=X&amp;biw=1366&amp;bih=566&amp;tbm=isch&amp;tbnid=j7de1aAYKAVYfM:&amp;imgrefurl=http://uxmovement.com/twitter/&amp;docid=K0IeCJRGfandpM&amp;imgurl=http://uxmovement.com/wp-content/uploads/2010/10/Twitter-icon1.png&amp;w=256&amp;h=256&amp;ei=1TANUInQHIWa0QW55OnfCg&amp;zoom=1&amp;iact=hc&amp;vpx=293&amp;vpy=189&amp;dur=1490&amp;hovh=204&amp;hovw=204&amp;tx=126&amp;ty=124&amp;sig=102292759484402209571&amp;page=1&amp;tbnh=129&amp;tbnw=129&amp;start=0&amp;ndsp=12&amp;ved=1t:429,r:1,s:0,i:139"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jpe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3.m4a"/><Relationship Id="rId7" Type="http://schemas.openxmlformats.org/officeDocument/2006/relationships/image" Target="../media/image8.jpeg"/><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media4.m4a"/><Relationship Id="rId7" Type="http://schemas.openxmlformats.org/officeDocument/2006/relationships/image" Target="../media/image12.jpeg"/><Relationship Id="rId2" Type="http://schemas.microsoft.com/office/2007/relationships/media" Target="../media/media4.m4a"/><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notesSlide" Target="../notesSlides/notesSlide4.xml"/><Relationship Id="rId10" Type="http://schemas.openxmlformats.org/officeDocument/2006/relationships/image" Target="../media/image8.jpeg"/><Relationship Id="rId4" Type="http://schemas.openxmlformats.org/officeDocument/2006/relationships/slideLayout" Target="../slideLayouts/slideLayout2.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audio" Target="../media/media6.m4a"/><Relationship Id="rId7" Type="http://schemas.openxmlformats.org/officeDocument/2006/relationships/image" Target="../media/image16.jpeg"/><Relationship Id="rId2" Type="http://schemas.microsoft.com/office/2007/relationships/media" Target="../media/media6.m4a"/><Relationship Id="rId1" Type="http://schemas.openxmlformats.org/officeDocument/2006/relationships/tags" Target="../tags/tag3.xml"/><Relationship Id="rId6" Type="http://schemas.openxmlformats.org/officeDocument/2006/relationships/image" Target="../media/image15.jpeg"/><Relationship Id="rId5" Type="http://schemas.openxmlformats.org/officeDocument/2006/relationships/notesSlide" Target="../notesSlides/notesSlide6.xml"/><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7.m4a"/><Relationship Id="rId7" Type="http://schemas.openxmlformats.org/officeDocument/2006/relationships/slide" Target="slide10.xml"/><Relationship Id="rId2" Type="http://schemas.microsoft.com/office/2007/relationships/media" Target="../media/media7.m4a"/><Relationship Id="rId1" Type="http://schemas.openxmlformats.org/officeDocument/2006/relationships/tags" Target="../tags/tag4.xml"/><Relationship Id="rId6" Type="http://schemas.openxmlformats.org/officeDocument/2006/relationships/slide" Target="slide11.xml"/><Relationship Id="rId5" Type="http://schemas.openxmlformats.org/officeDocument/2006/relationships/notesSlide" Target="../notesSlides/notesSlide7.xml"/><Relationship Id="rId4" Type="http://schemas.openxmlformats.org/officeDocument/2006/relationships/slideLayout" Target="../slideLayouts/slideLayout12.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8.jpe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9.png"/><Relationship Id="rId5" Type="http://schemas.openxmlformats.org/officeDocument/2006/relationships/hyperlink" Target="https://www.ageuk.org.uk/salford/about-us/improving-nutrition-and-hydration/bitesize-5/"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1B220A-8B02-4C96-A832-CA600F72262B}"/>
              </a:ext>
            </a:extLst>
          </p:cNvPr>
          <p:cNvSpPr>
            <a:spLocks noGrp="1"/>
          </p:cNvSpPr>
          <p:nvPr>
            <p:ph type="ctrTitle" sz="quarter"/>
          </p:nvPr>
        </p:nvSpPr>
        <p:spPr>
          <a:xfrm>
            <a:off x="549186" y="2702027"/>
            <a:ext cx="8065715" cy="755650"/>
          </a:xfrm>
        </p:spPr>
        <p:txBody>
          <a:bodyPr/>
          <a:lstStyle/>
          <a:p>
            <a:pPr algn="ctr"/>
            <a:br>
              <a:rPr lang="en-GB" sz="4800" b="1" dirty="0"/>
            </a:br>
            <a:br>
              <a:rPr lang="en-GB" dirty="0"/>
            </a:br>
            <a:br>
              <a:rPr lang="en-GB" dirty="0"/>
            </a:br>
            <a:r>
              <a:rPr lang="en-GB" dirty="0"/>
              <a:t> </a:t>
            </a:r>
          </a:p>
        </p:txBody>
      </p:sp>
      <p:sp>
        <p:nvSpPr>
          <p:cNvPr id="4" name="Subtitle 8">
            <a:extLst>
              <a:ext uri="{FF2B5EF4-FFF2-40B4-BE49-F238E27FC236}">
                <a16:creationId xmlns:a16="http://schemas.microsoft.com/office/drawing/2014/main" id="{D9A01E1C-FB00-4B2B-AE2B-B8A46A254ED7}"/>
              </a:ext>
            </a:extLst>
          </p:cNvPr>
          <p:cNvSpPr>
            <a:spLocks noGrp="1"/>
          </p:cNvSpPr>
          <p:nvPr>
            <p:ph type="subTitle" sz="quarter" idx="1"/>
          </p:nvPr>
        </p:nvSpPr>
        <p:spPr>
          <a:xfrm>
            <a:off x="732293" y="2410188"/>
            <a:ext cx="7540983" cy="1130300"/>
          </a:xfrm>
        </p:spPr>
        <p:txBody>
          <a:bodyPr/>
          <a:lstStyle/>
          <a:p>
            <a:r>
              <a:rPr lang="en-GB" sz="2800" dirty="0"/>
              <a:t>                     </a:t>
            </a:r>
          </a:p>
        </p:txBody>
      </p:sp>
      <p:sp>
        <p:nvSpPr>
          <p:cNvPr id="8" name="Rectangle 3">
            <a:extLst>
              <a:ext uri="{FF2B5EF4-FFF2-40B4-BE49-F238E27FC236}">
                <a16:creationId xmlns:a16="http://schemas.microsoft.com/office/drawing/2014/main" id="{5C59B62B-B5EB-4CEB-93C3-5A35EE703EC8}"/>
              </a:ext>
            </a:extLst>
          </p:cNvPr>
          <p:cNvSpPr>
            <a:spLocks noChangeArrowheads="1"/>
          </p:cNvSpPr>
          <p:nvPr/>
        </p:nvSpPr>
        <p:spPr bwMode="auto">
          <a:xfrm>
            <a:off x="549186" y="6070007"/>
            <a:ext cx="3230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mn-cs"/>
              </a:rPr>
              <a:t>    </a:t>
            </a:r>
            <a:r>
              <a:rPr kumimoji="0" lang="en-US" altLang="en-US" sz="24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mn-cs"/>
              </a:rPr>
              <a:t>@GMNandH </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9" name="Picture 1" descr="https://encrypted-tbn2.google.com/images?q=tbn:ANd9GcRsDJn0LG6ImtTj_wkRtY4Kff8QUu5ZGz1SnFHfALB-LqIZ_x9N">
            <a:hlinkClick r:id="rId5"/>
            <a:extLst>
              <a:ext uri="{FF2B5EF4-FFF2-40B4-BE49-F238E27FC236}">
                <a16:creationId xmlns:a16="http://schemas.microsoft.com/office/drawing/2014/main" id="{6F92DDA6-81B6-472C-9B42-22DE29CF9C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541" y="6000162"/>
            <a:ext cx="601355" cy="6013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2EC0E23-95EB-4127-89F2-C228F174A627}"/>
              </a:ext>
            </a:extLst>
          </p:cNvPr>
          <p:cNvSpPr txBox="1"/>
          <p:nvPr/>
        </p:nvSpPr>
        <p:spPr>
          <a:xfrm>
            <a:off x="460628" y="1194589"/>
            <a:ext cx="8154273"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333399">
                    <a:lumMod val="75000"/>
                  </a:srgbClr>
                </a:solidFill>
                <a:effectLst/>
                <a:uLnTx/>
                <a:uFillTx/>
                <a:latin typeface="Arial"/>
                <a:ea typeface="+mn-ea"/>
                <a:cs typeface="+mn-cs"/>
              </a:rPr>
              <a:t>Eat, Drink, Live Well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333399">
                    <a:lumMod val="75000"/>
                  </a:srgbClr>
                </a:solidFill>
                <a:effectLst/>
                <a:uLnTx/>
                <a:uFillTx/>
                <a:latin typeface="Arial"/>
                <a:ea typeface="+mn-ea"/>
                <a:cs typeface="+mn-cs"/>
              </a:rPr>
              <a:t>Bitesize Training Series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333399">
                    <a:lumMod val="75000"/>
                  </a:srgbClr>
                </a:solidFill>
                <a:effectLst/>
                <a:uLnTx/>
                <a:uFillTx/>
                <a:latin typeface="Arial"/>
                <a:ea typeface="+mn-ea"/>
                <a:cs typeface="+mn-cs"/>
              </a:rPr>
              <a:t>Introduction to Malnutrition</a:t>
            </a:r>
          </a:p>
        </p:txBody>
      </p:sp>
      <p:pic>
        <p:nvPicPr>
          <p:cNvPr id="12" name="Picture 11" descr="Age UK Salford Pledge- 10% Better Campaign">
            <a:extLst>
              <a:ext uri="{FF2B5EF4-FFF2-40B4-BE49-F238E27FC236}">
                <a16:creationId xmlns:a16="http://schemas.microsoft.com/office/drawing/2014/main" id="{CE9CB6B1-EA53-4A2F-9552-311AC5595EB3}"/>
              </a:ext>
            </a:extLst>
          </p:cNvPr>
          <p:cNvPicPr/>
          <p:nvPr/>
        </p:nvPicPr>
        <p:blipFill rotWithShape="1">
          <a:blip r:embed="rId7">
            <a:extLst>
              <a:ext uri="{28A0092B-C50C-407E-A947-70E740481C1C}">
                <a14:useLocalDpi xmlns:a14="http://schemas.microsoft.com/office/drawing/2010/main" val="0"/>
              </a:ext>
            </a:extLst>
          </a:blip>
          <a:srcRect l="6785" t="12396" r="5689" b="12397"/>
          <a:stretch/>
        </p:blipFill>
        <p:spPr bwMode="auto">
          <a:xfrm>
            <a:off x="251521" y="334534"/>
            <a:ext cx="1296144" cy="790210"/>
          </a:xfrm>
          <a:prstGeom prst="rect">
            <a:avLst/>
          </a:prstGeom>
          <a:noFill/>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BF38E89E-D8BA-43A1-9C0C-3F8534B4468F}"/>
              </a:ext>
            </a:extLst>
          </p:cNvPr>
          <p:cNvSpPr/>
          <p:nvPr/>
        </p:nvSpPr>
        <p:spPr>
          <a:xfrm>
            <a:off x="1763688"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3" name="Audio 12">
            <a:hlinkClick r:id="" action="ppaction://media"/>
            <a:extLst>
              <a:ext uri="{FF2B5EF4-FFF2-40B4-BE49-F238E27FC236}">
                <a16:creationId xmlns:a16="http://schemas.microsoft.com/office/drawing/2014/main" id="{756F1530-9B91-487B-A639-EDFFFDB987A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650342839"/>
      </p:ext>
    </p:extLst>
  </p:cSld>
  <p:clrMapOvr>
    <a:masterClrMapping/>
  </p:clrMapOvr>
  <mc:AlternateContent xmlns:mc="http://schemas.openxmlformats.org/markup-compatibility/2006" xmlns:p14="http://schemas.microsoft.com/office/powerpoint/2010/main">
    <mc:Choice Requires="p14">
      <p:transition spd="slow" p14:dur="2000" advClick="0" advTm="7461"/>
    </mc:Choice>
    <mc:Fallback xmlns="">
      <p:transition spd="slow" advClick="0" advTm="74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C5C3BA-B194-494D-A77E-69E8B4104C1F}"/>
              </a:ext>
            </a:extLst>
          </p:cNvPr>
          <p:cNvSpPr>
            <a:spLocks noGrp="1"/>
          </p:cNvSpPr>
          <p:nvPr>
            <p:ph type="body" idx="1"/>
          </p:nvPr>
        </p:nvSpPr>
        <p:spPr>
          <a:xfrm>
            <a:off x="417513" y="1294223"/>
            <a:ext cx="7772400" cy="1500187"/>
          </a:xfrm>
        </p:spPr>
        <p:txBody>
          <a:bodyPr/>
          <a:lstStyle/>
          <a:p>
            <a:r>
              <a:rPr lang="en-GB" sz="7200" dirty="0"/>
              <a:t>That’s right!</a:t>
            </a:r>
          </a:p>
        </p:txBody>
      </p:sp>
      <p:pic>
        <p:nvPicPr>
          <p:cNvPr id="7" name="Picture 6">
            <a:extLst>
              <a:ext uri="{FF2B5EF4-FFF2-40B4-BE49-F238E27FC236}">
                <a16:creationId xmlns:a16="http://schemas.microsoft.com/office/drawing/2014/main" id="{E4D97F80-DE50-42C1-BA15-1D97ED5964DE}"/>
              </a:ext>
            </a:extLst>
          </p:cNvPr>
          <p:cNvPicPr>
            <a:picLocks noChangeAspect="1"/>
          </p:cNvPicPr>
          <p:nvPr/>
        </p:nvPicPr>
        <p:blipFill>
          <a:blip r:embed="rId2"/>
          <a:stretch>
            <a:fillRect/>
          </a:stretch>
        </p:blipFill>
        <p:spPr>
          <a:xfrm>
            <a:off x="5865759" y="1613720"/>
            <a:ext cx="2860728" cy="2722306"/>
          </a:xfrm>
          <a:prstGeom prst="rect">
            <a:avLst/>
          </a:prstGeom>
        </p:spPr>
      </p:pic>
      <p:sp>
        <p:nvSpPr>
          <p:cNvPr id="8" name="Text Placeholder 2">
            <a:extLst>
              <a:ext uri="{FF2B5EF4-FFF2-40B4-BE49-F238E27FC236}">
                <a16:creationId xmlns:a16="http://schemas.microsoft.com/office/drawing/2014/main" id="{C86A06CF-A41A-4BF5-A51C-E19135928445}"/>
              </a:ext>
            </a:extLst>
          </p:cNvPr>
          <p:cNvSpPr txBox="1">
            <a:spLocks/>
          </p:cNvSpPr>
          <p:nvPr/>
        </p:nvSpPr>
        <p:spPr bwMode="auto">
          <a:xfrm>
            <a:off x="515836" y="4198400"/>
            <a:ext cx="7772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000">
                <a:solidFill>
                  <a:srgbClr val="2D2F93"/>
                </a:solidFill>
                <a:latin typeface="+mn-lt"/>
                <a:ea typeface="+mn-ea"/>
                <a:cs typeface="+mn-cs"/>
              </a:defRPr>
            </a:lvl1pPr>
            <a:lvl2pPr marL="457200" indent="0" algn="l" rtl="0" eaLnBrk="1" fontAlgn="base" hangingPunct="1">
              <a:spcBef>
                <a:spcPct val="20000"/>
              </a:spcBef>
              <a:spcAft>
                <a:spcPct val="0"/>
              </a:spcAft>
              <a:buNone/>
              <a:defRPr sz="1800">
                <a:solidFill>
                  <a:srgbClr val="2D2F93"/>
                </a:solidFill>
                <a:latin typeface="+mn-lt"/>
              </a:defRPr>
            </a:lvl2pPr>
            <a:lvl3pPr marL="914400" indent="0" algn="l" rtl="0" eaLnBrk="1" fontAlgn="base" hangingPunct="1">
              <a:spcBef>
                <a:spcPct val="20000"/>
              </a:spcBef>
              <a:spcAft>
                <a:spcPct val="0"/>
              </a:spcAft>
              <a:buNone/>
              <a:defRPr sz="1600">
                <a:solidFill>
                  <a:srgbClr val="2D2F93"/>
                </a:solidFill>
                <a:latin typeface="+mn-lt"/>
              </a:defRPr>
            </a:lvl3pPr>
            <a:lvl4pPr marL="1371600" indent="0" algn="l" rtl="0" eaLnBrk="1" fontAlgn="base" hangingPunct="1">
              <a:spcBef>
                <a:spcPct val="20000"/>
              </a:spcBef>
              <a:spcAft>
                <a:spcPct val="0"/>
              </a:spcAft>
              <a:buNone/>
              <a:defRPr sz="1400">
                <a:solidFill>
                  <a:srgbClr val="2D2F93"/>
                </a:solidFill>
                <a:latin typeface="+mn-lt"/>
              </a:defRPr>
            </a:lvl4pPr>
            <a:lvl5pPr marL="1828800" indent="0" algn="l" rtl="0" eaLnBrk="1" fontAlgn="base" hangingPunct="1">
              <a:spcBef>
                <a:spcPct val="20000"/>
              </a:spcBef>
              <a:spcAft>
                <a:spcPct val="0"/>
              </a:spcAft>
              <a:buNone/>
              <a:defRPr sz="1400">
                <a:solidFill>
                  <a:srgbClr val="2D2F93"/>
                </a:solidFill>
                <a:latin typeface="+mn-lt"/>
              </a:defRPr>
            </a:lvl5pPr>
            <a:lvl6pPr marL="2286000" indent="0" algn="l" rtl="0" eaLnBrk="1" fontAlgn="base" hangingPunct="1">
              <a:spcBef>
                <a:spcPct val="20000"/>
              </a:spcBef>
              <a:spcAft>
                <a:spcPct val="0"/>
              </a:spcAft>
              <a:buNone/>
              <a:defRPr sz="1400">
                <a:solidFill>
                  <a:srgbClr val="2D2F93"/>
                </a:solidFill>
                <a:latin typeface="+mn-lt"/>
              </a:defRPr>
            </a:lvl6pPr>
            <a:lvl7pPr marL="2743200" indent="0" algn="l" rtl="0" eaLnBrk="1" fontAlgn="base" hangingPunct="1">
              <a:spcBef>
                <a:spcPct val="20000"/>
              </a:spcBef>
              <a:spcAft>
                <a:spcPct val="0"/>
              </a:spcAft>
              <a:buNone/>
              <a:defRPr sz="1400">
                <a:solidFill>
                  <a:srgbClr val="2D2F93"/>
                </a:solidFill>
                <a:latin typeface="+mn-lt"/>
              </a:defRPr>
            </a:lvl7pPr>
            <a:lvl8pPr marL="3200400" indent="0" algn="l" rtl="0" eaLnBrk="1" fontAlgn="base" hangingPunct="1">
              <a:spcBef>
                <a:spcPct val="20000"/>
              </a:spcBef>
              <a:spcAft>
                <a:spcPct val="0"/>
              </a:spcAft>
              <a:buNone/>
              <a:defRPr sz="1400">
                <a:solidFill>
                  <a:srgbClr val="2D2F93"/>
                </a:solidFill>
                <a:latin typeface="+mn-lt"/>
              </a:defRPr>
            </a:lvl8pPr>
            <a:lvl9pPr marL="3657600" indent="0" algn="l" rtl="0" eaLnBrk="1" fontAlgn="base" hangingPunct="1">
              <a:spcBef>
                <a:spcPct val="20000"/>
              </a:spcBef>
              <a:spcAft>
                <a:spcPct val="0"/>
              </a:spcAft>
              <a:buNone/>
              <a:defRPr sz="1400">
                <a:solidFill>
                  <a:srgbClr val="2D2F93"/>
                </a:solidFill>
                <a:latin typeface="+mn-lt"/>
              </a:defRPr>
            </a:lvl9pPr>
          </a:lstStyle>
          <a:p>
            <a:r>
              <a:rPr lang="en-GB" sz="4000" kern="0" dirty="0"/>
              <a:t>Go to the </a:t>
            </a:r>
            <a:r>
              <a:rPr lang="en-GB" sz="4000" kern="0" dirty="0">
                <a:hlinkClick r:id="rId3" action="ppaction://hlinksldjump"/>
              </a:rPr>
              <a:t>next question </a:t>
            </a:r>
            <a:endParaRPr lang="en-GB" sz="4000" kern="0" dirty="0"/>
          </a:p>
          <a:p>
            <a:r>
              <a:rPr lang="en-GB" sz="4000" kern="0" dirty="0"/>
              <a:t>Or if you have completed all questions, </a:t>
            </a:r>
            <a:r>
              <a:rPr lang="en-GB" sz="4000" kern="0" dirty="0">
                <a:hlinkClick r:id="rId4" action="ppaction://hlinksldjump"/>
              </a:rPr>
              <a:t>click here </a:t>
            </a:r>
            <a:endParaRPr lang="en-GB" sz="4000" kern="0" dirty="0"/>
          </a:p>
        </p:txBody>
      </p:sp>
      <p:sp>
        <p:nvSpPr>
          <p:cNvPr id="5" name="Rectangle 4">
            <a:extLst>
              <a:ext uri="{FF2B5EF4-FFF2-40B4-BE49-F238E27FC236}">
                <a16:creationId xmlns:a16="http://schemas.microsoft.com/office/drawing/2014/main" id="{D240BFA8-3E7E-4D77-A754-414030F1C245}"/>
              </a:ext>
            </a:extLst>
          </p:cNvPr>
          <p:cNvSpPr/>
          <p:nvPr/>
        </p:nvSpPr>
        <p:spPr>
          <a:xfrm>
            <a:off x="1763688"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6" name="Picture 5" descr="Age UK Salford Pledge- 10% Better Campaign">
            <a:extLst>
              <a:ext uri="{FF2B5EF4-FFF2-40B4-BE49-F238E27FC236}">
                <a16:creationId xmlns:a16="http://schemas.microsoft.com/office/drawing/2014/main" id="{4A2F7E7D-F32D-462E-8E19-B5B7BECD8FF2}"/>
              </a:ext>
            </a:extLst>
          </p:cNvPr>
          <p:cNvPicPr/>
          <p:nvPr/>
        </p:nvPicPr>
        <p:blipFill rotWithShape="1">
          <a:blip r:embed="rId5">
            <a:extLst>
              <a:ext uri="{28A0092B-C50C-407E-A947-70E740481C1C}">
                <a14:useLocalDpi xmlns:a14="http://schemas.microsoft.com/office/drawing/2010/main" val="0"/>
              </a:ext>
            </a:extLst>
          </a:blip>
          <a:srcRect l="6785" t="12396" r="5689" b="12397"/>
          <a:stretch/>
        </p:blipFill>
        <p:spPr bwMode="auto">
          <a:xfrm>
            <a:off x="251521" y="334534"/>
            <a:ext cx="1296144" cy="7902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610347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40C129-0760-4647-9B8C-03E059C52019}"/>
              </a:ext>
            </a:extLst>
          </p:cNvPr>
          <p:cNvSpPr>
            <a:spLocks noGrp="1"/>
          </p:cNvSpPr>
          <p:nvPr>
            <p:ph type="body" idx="1"/>
          </p:nvPr>
        </p:nvSpPr>
        <p:spPr>
          <a:xfrm>
            <a:off x="407680" y="1928813"/>
            <a:ext cx="4764087" cy="1500187"/>
          </a:xfrm>
        </p:spPr>
        <p:txBody>
          <a:bodyPr/>
          <a:lstStyle/>
          <a:p>
            <a:r>
              <a:rPr lang="en-GB" sz="5400" dirty="0"/>
              <a:t>That’s Wrong, </a:t>
            </a:r>
          </a:p>
          <a:p>
            <a:r>
              <a:rPr lang="en-GB" sz="5400" dirty="0"/>
              <a:t>try </a:t>
            </a:r>
            <a:r>
              <a:rPr lang="en-GB" sz="5400" dirty="0">
                <a:hlinkClick r:id="rId2" action="ppaction://hlinksldjump"/>
              </a:rPr>
              <a:t>again</a:t>
            </a:r>
            <a:endParaRPr lang="en-GB" sz="5400" dirty="0"/>
          </a:p>
        </p:txBody>
      </p:sp>
      <p:pic>
        <p:nvPicPr>
          <p:cNvPr id="5" name="Picture 4">
            <a:extLst>
              <a:ext uri="{FF2B5EF4-FFF2-40B4-BE49-F238E27FC236}">
                <a16:creationId xmlns:a16="http://schemas.microsoft.com/office/drawing/2014/main" id="{FF47D59A-6A03-4BE6-A748-A8FC3B2A13D2}"/>
              </a:ext>
            </a:extLst>
          </p:cNvPr>
          <p:cNvPicPr>
            <a:picLocks noChangeAspect="1"/>
          </p:cNvPicPr>
          <p:nvPr/>
        </p:nvPicPr>
        <p:blipFill>
          <a:blip r:embed="rId3"/>
          <a:stretch>
            <a:fillRect/>
          </a:stretch>
        </p:blipFill>
        <p:spPr>
          <a:xfrm>
            <a:off x="5465345" y="1450412"/>
            <a:ext cx="3166302" cy="3023266"/>
          </a:xfrm>
          <a:prstGeom prst="rect">
            <a:avLst/>
          </a:prstGeom>
        </p:spPr>
      </p:pic>
      <p:sp>
        <p:nvSpPr>
          <p:cNvPr id="4" name="Rectangle 3">
            <a:extLst>
              <a:ext uri="{FF2B5EF4-FFF2-40B4-BE49-F238E27FC236}">
                <a16:creationId xmlns:a16="http://schemas.microsoft.com/office/drawing/2014/main" id="{19389789-6F7A-4B54-83CB-DE5B2DB7A2E9}"/>
              </a:ext>
            </a:extLst>
          </p:cNvPr>
          <p:cNvSpPr/>
          <p:nvPr/>
        </p:nvSpPr>
        <p:spPr>
          <a:xfrm>
            <a:off x="1763688"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6" name="Picture 5" descr="Age UK Salford Pledge- 10% Better Campaign">
            <a:extLst>
              <a:ext uri="{FF2B5EF4-FFF2-40B4-BE49-F238E27FC236}">
                <a16:creationId xmlns:a16="http://schemas.microsoft.com/office/drawing/2014/main" id="{87B443D0-64F5-4150-8C5E-CBFF0279CCFB}"/>
              </a:ext>
            </a:extLst>
          </p:cNvPr>
          <p:cNvPicPr/>
          <p:nvPr/>
        </p:nvPicPr>
        <p:blipFill rotWithShape="1">
          <a:blip r:embed="rId4">
            <a:extLst>
              <a:ext uri="{28A0092B-C50C-407E-A947-70E740481C1C}">
                <a14:useLocalDpi xmlns:a14="http://schemas.microsoft.com/office/drawing/2010/main" val="0"/>
              </a:ext>
            </a:extLst>
          </a:blip>
          <a:srcRect l="6785" t="12396" r="5689" b="12397"/>
          <a:stretch/>
        </p:blipFill>
        <p:spPr bwMode="auto">
          <a:xfrm>
            <a:off x="251521" y="334534"/>
            <a:ext cx="1296144" cy="7902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9914338"/>
      </p:ext>
    </p:extLst>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060D-6367-4F3F-9F5B-29632929764B}"/>
              </a:ext>
            </a:extLst>
          </p:cNvPr>
          <p:cNvSpPr>
            <a:spLocks noGrp="1"/>
          </p:cNvSpPr>
          <p:nvPr>
            <p:ph type="title"/>
          </p:nvPr>
        </p:nvSpPr>
        <p:spPr>
          <a:xfrm>
            <a:off x="179512" y="1223402"/>
            <a:ext cx="8829277" cy="889000"/>
          </a:xfrm>
        </p:spPr>
        <p:txBody>
          <a:bodyPr/>
          <a:lstStyle/>
          <a:p>
            <a:pPr algn="ctr"/>
            <a:r>
              <a:rPr lang="en-GB" sz="2400" b="1" dirty="0"/>
              <a:t>Welcome Back to the Nutrition and Hydration Bitesize Series!</a:t>
            </a:r>
            <a:br>
              <a:rPr lang="en-GB" sz="2400" dirty="0"/>
            </a:br>
            <a:r>
              <a:rPr lang="en-GB" dirty="0"/>
              <a:t> </a:t>
            </a:r>
          </a:p>
        </p:txBody>
      </p:sp>
      <p:sp>
        <p:nvSpPr>
          <p:cNvPr id="6" name="Rectangle 5">
            <a:extLst>
              <a:ext uri="{FF2B5EF4-FFF2-40B4-BE49-F238E27FC236}">
                <a16:creationId xmlns:a16="http://schemas.microsoft.com/office/drawing/2014/main" id="{9BF1C704-76B0-4CFA-B9F5-A3CDF5F8A206}"/>
              </a:ext>
            </a:extLst>
          </p:cNvPr>
          <p:cNvSpPr/>
          <p:nvPr/>
        </p:nvSpPr>
        <p:spPr>
          <a:xfrm>
            <a:off x="1763688"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C6A8E942-656A-492B-943D-3F04F58B9103}"/>
              </a:ext>
            </a:extLst>
          </p:cNvPr>
          <p:cNvGraphicFramePr>
            <a:graphicFrameLocks noGrp="1"/>
          </p:cNvGraphicFramePr>
          <p:nvPr>
            <p:extLst>
              <p:ext uri="{D42A27DB-BD31-4B8C-83A1-F6EECF244321}">
                <p14:modId xmlns:p14="http://schemas.microsoft.com/office/powerpoint/2010/main" val="1609314156"/>
              </p:ext>
            </p:extLst>
          </p:nvPr>
        </p:nvGraphicFramePr>
        <p:xfrm>
          <a:off x="1163161" y="2859564"/>
          <a:ext cx="6433175" cy="1433532"/>
        </p:xfrm>
        <a:graphic>
          <a:graphicData uri="http://schemas.openxmlformats.org/drawingml/2006/table">
            <a:tbl>
              <a:tblPr firstRow="1" firstCol="1" bandRow="1"/>
              <a:tblGrid>
                <a:gridCol w="400870">
                  <a:extLst>
                    <a:ext uri="{9D8B030D-6E8A-4147-A177-3AD203B41FA5}">
                      <a16:colId xmlns:a16="http://schemas.microsoft.com/office/drawing/2014/main" val="2910469789"/>
                    </a:ext>
                  </a:extLst>
                </a:gridCol>
                <a:gridCol w="2428757">
                  <a:extLst>
                    <a:ext uri="{9D8B030D-6E8A-4147-A177-3AD203B41FA5}">
                      <a16:colId xmlns:a16="http://schemas.microsoft.com/office/drawing/2014/main" val="4094267460"/>
                    </a:ext>
                  </a:extLst>
                </a:gridCol>
                <a:gridCol w="3603548">
                  <a:extLst>
                    <a:ext uri="{9D8B030D-6E8A-4147-A177-3AD203B41FA5}">
                      <a16:colId xmlns:a16="http://schemas.microsoft.com/office/drawing/2014/main" val="2709051377"/>
                    </a:ext>
                  </a:extLst>
                </a:gridCol>
              </a:tblGrid>
              <a:tr h="1433532">
                <a:tc>
                  <a:txBody>
                    <a:bodyPr/>
                    <a:lstStyle/>
                    <a:p>
                      <a:r>
                        <a:rPr lang="en-GB" sz="1600" b="1" kern="1200">
                          <a:solidFill>
                            <a:srgbClr val="333399"/>
                          </a:solidFill>
                          <a:effectLst/>
                          <a:latin typeface="Arial" panose="020B0604020202020204" pitchFamily="34" charset="0"/>
                          <a:ea typeface="+mn-ea"/>
                          <a:cs typeface="Times New Roman" panose="02020603050405020304" pitchFamily="18" charset="0"/>
                        </a:rPr>
                        <a:t>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60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6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r>
                        <a:rPr lang="en-GB" sz="1600" b="1" kern="1200">
                          <a:solidFill>
                            <a:srgbClr val="002060"/>
                          </a:solidFill>
                          <a:effectLst/>
                          <a:latin typeface="Arial" panose="020B0604020202020204" pitchFamily="34" charset="0"/>
                          <a:ea typeface="+mn-ea"/>
                          <a:cs typeface="Times New Roman" panose="02020603050405020304" pitchFamily="18" charset="0"/>
                        </a:rPr>
                        <a:t>Introduction to Malnutrition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6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342900" lvl="0" indent="-342900">
                        <a:buFont typeface="Wingdings" panose="05000000000000000000" pitchFamily="2" charset="2"/>
                        <a:buChar char=""/>
                        <a:tabLst>
                          <a:tab pos="457200" algn="l"/>
                        </a:tabLst>
                      </a:pPr>
                      <a:r>
                        <a:rPr lang="en-GB" sz="1600" kern="1200" dirty="0">
                          <a:solidFill>
                            <a:srgbClr val="002060"/>
                          </a:solidFill>
                          <a:effectLst/>
                          <a:latin typeface="Arial" panose="020B0604020202020204" pitchFamily="34" charset="0"/>
                          <a:ea typeface="+mn-ea"/>
                          <a:cs typeface="Times New Roman" panose="02020603050405020304" pitchFamily="18" charset="0"/>
                        </a:rPr>
                        <a:t>Definition</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en-GB" sz="1600" kern="1200" dirty="0">
                          <a:solidFill>
                            <a:srgbClr val="002060"/>
                          </a:solidFill>
                          <a:effectLst/>
                          <a:latin typeface="Arial" panose="020B0604020202020204" pitchFamily="34" charset="0"/>
                          <a:ea typeface="+mn-ea"/>
                          <a:cs typeface="Times New Roman" panose="02020603050405020304" pitchFamily="18" charset="0"/>
                        </a:rPr>
                        <a:t>Prevalence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en-GB" sz="1600" kern="1200" dirty="0">
                          <a:solidFill>
                            <a:srgbClr val="002060"/>
                          </a:solidFill>
                          <a:effectLst/>
                          <a:latin typeface="Arial" panose="020B0604020202020204" pitchFamily="34" charset="0"/>
                          <a:ea typeface="+mn-ea"/>
                          <a:cs typeface="Times New Roman" panose="02020603050405020304" pitchFamily="18" charset="0"/>
                        </a:rPr>
                        <a:t>Sign and Symptoms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en-GB" sz="1600" kern="1200" dirty="0">
                          <a:solidFill>
                            <a:srgbClr val="002060"/>
                          </a:solidFill>
                          <a:effectLst/>
                          <a:latin typeface="Arial" panose="020B0604020202020204" pitchFamily="34" charset="0"/>
                          <a:ea typeface="+mn-ea"/>
                          <a:cs typeface="Times New Roman" panose="02020603050405020304" pitchFamily="18" charset="0"/>
                        </a:rPr>
                        <a:t>Why focus on malnutrition</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85442632"/>
                  </a:ext>
                </a:extLst>
              </a:tr>
            </a:tbl>
          </a:graphicData>
        </a:graphic>
      </p:graphicFrame>
      <p:pic>
        <p:nvPicPr>
          <p:cNvPr id="9" name="Audio 8">
            <a:hlinkClick r:id="" action="ppaction://media"/>
            <a:extLst>
              <a:ext uri="{FF2B5EF4-FFF2-40B4-BE49-F238E27FC236}">
                <a16:creationId xmlns:a16="http://schemas.microsoft.com/office/drawing/2014/main" id="{778E7424-7FB6-44E8-AE34-5AE91D218D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pic>
        <p:nvPicPr>
          <p:cNvPr id="7" name="Picture 6" descr="Age UK Salford Pledge- 10% Better Campaign">
            <a:extLst>
              <a:ext uri="{FF2B5EF4-FFF2-40B4-BE49-F238E27FC236}">
                <a16:creationId xmlns:a16="http://schemas.microsoft.com/office/drawing/2014/main" id="{C866BABE-D8A1-4B72-A308-974E6268B031}"/>
              </a:ext>
            </a:extLst>
          </p:cNvPr>
          <p:cNvPicPr/>
          <p:nvPr/>
        </p:nvPicPr>
        <p:blipFill rotWithShape="1">
          <a:blip r:embed="rId6">
            <a:extLst>
              <a:ext uri="{28A0092B-C50C-407E-A947-70E740481C1C}">
                <a14:useLocalDpi xmlns:a14="http://schemas.microsoft.com/office/drawing/2010/main" val="0"/>
              </a:ext>
            </a:extLst>
          </a:blip>
          <a:srcRect l="6785" t="12396" r="5689" b="12397"/>
          <a:stretch/>
        </p:blipFill>
        <p:spPr bwMode="auto">
          <a:xfrm>
            <a:off x="251521" y="334534"/>
            <a:ext cx="1296144" cy="7902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0100543"/>
      </p:ext>
    </p:extLst>
  </p:cSld>
  <p:clrMapOvr>
    <a:masterClrMapping/>
  </p:clrMapOvr>
  <mc:AlternateContent xmlns:mc="http://schemas.openxmlformats.org/markup-compatibility/2006" xmlns:p14="http://schemas.microsoft.com/office/powerpoint/2010/main">
    <mc:Choice Requires="p14">
      <p:transition spd="slow" p14:dur="2000" advTm="13029"/>
    </mc:Choice>
    <mc:Fallback xmlns="">
      <p:transition spd="slow" advTm="130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E60A-1CDF-4BAE-8547-2E906715D029}"/>
              </a:ext>
            </a:extLst>
          </p:cNvPr>
          <p:cNvSpPr>
            <a:spLocks noGrp="1"/>
          </p:cNvSpPr>
          <p:nvPr>
            <p:ph type="title"/>
          </p:nvPr>
        </p:nvSpPr>
        <p:spPr>
          <a:xfrm>
            <a:off x="1928058" y="1268760"/>
            <a:ext cx="5287884" cy="678408"/>
          </a:xfrm>
        </p:spPr>
        <p:txBody>
          <a:bodyPr/>
          <a:lstStyle/>
          <a:p>
            <a:pPr algn="ctr"/>
            <a:r>
              <a:rPr lang="en-GB" sz="3600" dirty="0"/>
              <a:t>Malnutrition - Definition</a:t>
            </a:r>
          </a:p>
        </p:txBody>
      </p:sp>
      <p:cxnSp>
        <p:nvCxnSpPr>
          <p:cNvPr id="5" name="Straight Arrow Connector 4"/>
          <p:cNvCxnSpPr/>
          <p:nvPr/>
        </p:nvCxnSpPr>
        <p:spPr>
          <a:xfrm flipV="1">
            <a:off x="5076056" y="2132856"/>
            <a:ext cx="648072" cy="288032"/>
          </a:xfrm>
          <a:prstGeom prst="straightConnector1">
            <a:avLst/>
          </a:prstGeom>
          <a:ln w="28575">
            <a:solidFill>
              <a:srgbClr val="2D2F93"/>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076056" y="2564904"/>
            <a:ext cx="648072" cy="216024"/>
          </a:xfrm>
          <a:prstGeom prst="straightConnector1">
            <a:avLst/>
          </a:prstGeom>
          <a:ln w="28575">
            <a:solidFill>
              <a:srgbClr val="2D2F93"/>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5C140E8-6AE5-41BE-A8FA-5DABBAEA5BF6}"/>
              </a:ext>
            </a:extLst>
          </p:cNvPr>
          <p:cNvPicPr/>
          <p:nvPr/>
        </p:nvPicPr>
        <p:blipFill rotWithShape="1">
          <a:blip r:embed="rId6"/>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9" name="Picture 8" descr="Age UK Salford Pledge- 10% Better Campaign">
            <a:extLst>
              <a:ext uri="{FF2B5EF4-FFF2-40B4-BE49-F238E27FC236}">
                <a16:creationId xmlns:a16="http://schemas.microsoft.com/office/drawing/2014/main" id="{81850DA9-CD39-490C-B9B2-2D2EE5283727}"/>
              </a:ext>
            </a:extLst>
          </p:cNvPr>
          <p:cNvPicPr/>
          <p:nvPr/>
        </p:nvPicPr>
        <p:blipFill rotWithShape="1">
          <a:blip r:embed="rId7" cstate="print">
            <a:extLst>
              <a:ext uri="{28A0092B-C50C-407E-A947-70E740481C1C}">
                <a14:useLocalDpi xmlns:a14="http://schemas.microsoft.com/office/drawing/2010/main" val="0"/>
              </a:ext>
            </a:extLst>
          </a:blip>
          <a:srcRect l="6785" t="12396" r="5689" b="12397"/>
          <a:stretch/>
        </p:blipFill>
        <p:spPr bwMode="auto">
          <a:xfrm>
            <a:off x="457200" y="176252"/>
            <a:ext cx="1638300" cy="744855"/>
          </a:xfrm>
          <a:prstGeom prst="rect">
            <a:avLst/>
          </a:prstGeom>
          <a:noFill/>
          <a:ln>
            <a:noFill/>
          </a:ln>
          <a:extLst>
            <a:ext uri="{53640926-AAD7-44D8-BBD7-CCE9431645EC}">
              <a14:shadowObscured xmlns:a14="http://schemas.microsoft.com/office/drawing/2010/main"/>
            </a:ext>
          </a:extLst>
        </p:spPr>
      </p:pic>
      <p:sp>
        <p:nvSpPr>
          <p:cNvPr id="10" name="Content Placeholder 2">
            <a:extLst>
              <a:ext uri="{FF2B5EF4-FFF2-40B4-BE49-F238E27FC236}">
                <a16:creationId xmlns:a16="http://schemas.microsoft.com/office/drawing/2014/main" id="{E78B5342-C271-4B29-8C3A-D8774ECE8774}"/>
              </a:ext>
            </a:extLst>
          </p:cNvPr>
          <p:cNvSpPr txBox="1">
            <a:spLocks/>
          </p:cNvSpPr>
          <p:nvPr/>
        </p:nvSpPr>
        <p:spPr bwMode="auto">
          <a:xfrm>
            <a:off x="539552" y="1916067"/>
            <a:ext cx="8229600" cy="436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1" i="0" u="none" strike="noStrike" kern="0" cap="none" spc="0" normalizeH="0" baseline="0" noProof="0" dirty="0">
                <a:ln>
                  <a:noFill/>
                </a:ln>
                <a:solidFill>
                  <a:srgbClr val="2D2F93"/>
                </a:solidFill>
                <a:effectLst/>
                <a:uLnTx/>
                <a:uFillTx/>
                <a:latin typeface="Arial"/>
                <a:ea typeface="+mn-ea"/>
                <a:cs typeface="+mn-cs"/>
              </a:rPr>
              <a:t>                                                                                  Over-nutrition </a:t>
            </a:r>
            <a:r>
              <a:rPr kumimoji="0" lang="en-GB" sz="1800" b="0" i="0" u="none" strike="noStrike" kern="0" cap="none" spc="0" normalizeH="0" baseline="0" noProof="0" dirty="0">
                <a:ln>
                  <a:noFill/>
                </a:ln>
                <a:solidFill>
                  <a:srgbClr val="2D2F93"/>
                </a:solidFill>
                <a:effectLst/>
                <a:uLnTx/>
                <a:uFillTx/>
                <a:latin typeface="Arial"/>
                <a:ea typeface="+mn-ea"/>
                <a:cs typeface="+mn-cs"/>
              </a:rPr>
              <a:t>(obesity)</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Malnutrition (means poor or bad nutrition)                      </a:t>
            </a:r>
            <a:r>
              <a:rPr kumimoji="0" lang="en-GB" sz="1800" b="1" i="0" u="none" strike="noStrike" kern="0" cap="none" spc="0" normalizeH="0" baseline="0" noProof="0" dirty="0">
                <a:ln>
                  <a:noFill/>
                </a:ln>
                <a:solidFill>
                  <a:srgbClr val="2D2F93"/>
                </a:solidFill>
                <a:effectLst/>
                <a:uLnTx/>
                <a:uFillTx/>
                <a:latin typeface="Arial"/>
                <a:ea typeface="+mn-ea"/>
                <a:cs typeface="+mn-cs"/>
              </a:rPr>
              <a:t>and</a:t>
            </a:r>
            <a:r>
              <a:rPr kumimoji="0" lang="en-GB" sz="1800" b="0" i="0" u="none" strike="noStrike" kern="0" cap="none" spc="0" normalizeH="0" baseline="0" noProof="0" dirty="0">
                <a:ln>
                  <a:noFill/>
                </a:ln>
                <a:solidFill>
                  <a:srgbClr val="2D2F93"/>
                </a:solidFill>
                <a:effectLst/>
                <a:uLnTx/>
                <a:uFillTx/>
                <a:latin typeface="Arial"/>
                <a:ea typeface="+mn-ea"/>
                <a:cs typeface="+mn-cs"/>
              </a:rPr>
              <a:t>    </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1" i="0" u="none" strike="noStrike" kern="0" cap="none" spc="0" normalizeH="0" baseline="0" noProof="0" dirty="0">
                <a:ln>
                  <a:noFill/>
                </a:ln>
                <a:solidFill>
                  <a:srgbClr val="2D2F93"/>
                </a:solidFill>
                <a:effectLst/>
                <a:uLnTx/>
                <a:uFillTx/>
                <a:latin typeface="Arial"/>
                <a:ea typeface="+mn-ea"/>
                <a:cs typeface="+mn-cs"/>
              </a:rPr>
              <a:t>                                                                                  Under-nutrition</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For many older people it is characterised by low body weight or weight loss,</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meaning simply that some older people are not eating well enough to maintain</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their health and wellbeing.</a:t>
            </a:r>
          </a:p>
          <a:p>
            <a:pPr marL="342900" marR="0" lvl="0" indent="-342900" algn="l" defTabSz="914400" rtl="0" eaLnBrk="1" fontAlgn="auto" latinLnBrk="0" hangingPunct="1">
              <a:lnSpc>
                <a:spcPct val="100000"/>
              </a:lnSpc>
              <a:spcBef>
                <a:spcPct val="20000"/>
              </a:spcBef>
              <a:spcAft>
                <a:spcPct val="0"/>
              </a:spcAft>
              <a:buClrTx/>
              <a:buSzTx/>
              <a:buFontTx/>
              <a:buNone/>
              <a:tabLst/>
              <a:defRPr/>
            </a:pPr>
            <a:endParaRPr kumimoji="0" lang="en-GB" sz="1800" b="0" i="0" u="none" strike="noStrike" kern="0" cap="none" spc="0" normalizeH="0" baseline="0" noProof="0" dirty="0">
              <a:ln>
                <a:noFill/>
              </a:ln>
              <a:solidFill>
                <a:srgbClr val="2D2F93"/>
              </a:solidFill>
              <a:effectLst/>
              <a:uLnTx/>
              <a:uFillTx/>
              <a:latin typeface="Arial"/>
              <a:ea typeface="+mn-ea"/>
              <a:cs typeface="+mn-cs"/>
            </a:endParaRPr>
          </a:p>
          <a:p>
            <a:pPr lvl="0" fontAlgn="auto">
              <a:defRPr/>
            </a:pPr>
            <a:r>
              <a:rPr kumimoji="0" lang="en-GB" sz="2000" b="0" i="0" u="none" strike="noStrike" kern="0" cap="none" spc="0" normalizeH="0" baseline="0" noProof="0" dirty="0">
                <a:ln>
                  <a:noFill/>
                </a:ln>
                <a:solidFill>
                  <a:srgbClr val="2D2F93"/>
                </a:solidFill>
                <a:effectLst/>
                <a:uLnTx/>
                <a:uFillTx/>
                <a:latin typeface="Arial"/>
                <a:ea typeface="+mn-ea"/>
                <a:cs typeface="+mn-cs"/>
              </a:rPr>
              <a:t> The National Institute for Clinical Excellence (</a:t>
            </a:r>
            <a:r>
              <a:rPr lang="en-GB" sz="2000" kern="0" dirty="0"/>
              <a:t>NICE) </a:t>
            </a:r>
            <a:r>
              <a:rPr kumimoji="0" lang="en-GB" sz="2000" b="0" i="0" u="none" strike="noStrike" kern="0" cap="none" spc="0" normalizeH="0" baseline="0" noProof="0" dirty="0">
                <a:ln>
                  <a:noFill/>
                </a:ln>
                <a:solidFill>
                  <a:srgbClr val="2D2F93"/>
                </a:solidFill>
                <a:effectLst/>
                <a:uLnTx/>
                <a:uFillTx/>
                <a:latin typeface="Arial"/>
                <a:ea typeface="+mn-ea"/>
                <a:cs typeface="+mn-cs"/>
              </a:rPr>
              <a:t>defines a person as malnourished if they have: </a:t>
            </a: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Char char="Ø"/>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A BMI (Body Mass Index) of less than 18.5 </a:t>
            </a: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Char char="Ø"/>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Unintentional weight loss greater than 10%, within the past 3-6 months </a:t>
            </a: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Char char="Ø"/>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A BMI of less than 20 </a:t>
            </a:r>
            <a:r>
              <a:rPr kumimoji="0" lang="en-GB" sz="1800" b="1" i="0" u="none" strike="noStrike" kern="0" cap="none" spc="0" normalizeH="0" baseline="0" noProof="0" dirty="0">
                <a:ln>
                  <a:noFill/>
                </a:ln>
                <a:solidFill>
                  <a:srgbClr val="2D2F93"/>
                </a:solidFill>
                <a:effectLst/>
                <a:uLnTx/>
                <a:uFillTx/>
                <a:latin typeface="Arial"/>
                <a:ea typeface="+mn-ea"/>
                <a:cs typeface="+mn-cs"/>
              </a:rPr>
              <a:t>and</a:t>
            </a:r>
            <a:r>
              <a:rPr kumimoji="0" lang="en-GB" sz="1800" b="0" i="0" u="none" strike="noStrike" kern="0" cap="none" spc="0" normalizeH="0" baseline="0" noProof="0" dirty="0">
                <a:ln>
                  <a:noFill/>
                </a:ln>
                <a:solidFill>
                  <a:srgbClr val="2D2F93"/>
                </a:solidFill>
                <a:effectLst/>
                <a:uLnTx/>
                <a:uFillTx/>
                <a:latin typeface="Arial"/>
                <a:ea typeface="+mn-ea"/>
                <a:cs typeface="+mn-cs"/>
              </a:rPr>
              <a:t> unintentional weight loss greater than 5% within the past 3-6 months </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1800" b="0" i="0" u="none" strike="noStrike" kern="0" cap="none" spc="0" normalizeH="0" baseline="0" noProof="0" dirty="0">
              <a:ln>
                <a:noFill/>
              </a:ln>
              <a:solidFill>
                <a:srgbClr val="2D2F93"/>
              </a:solidFill>
              <a:effectLst/>
              <a:uLnTx/>
              <a:uFillTx/>
              <a:latin typeface="Arial"/>
              <a:ea typeface="+mn-ea"/>
              <a:cs typeface="+mn-cs"/>
            </a:endParaRPr>
          </a:p>
        </p:txBody>
      </p:sp>
      <p:pic>
        <p:nvPicPr>
          <p:cNvPr id="11" name="Audio 10">
            <a:hlinkClick r:id="" action="ppaction://media"/>
            <a:extLst>
              <a:ext uri="{FF2B5EF4-FFF2-40B4-BE49-F238E27FC236}">
                <a16:creationId xmlns:a16="http://schemas.microsoft.com/office/drawing/2014/main" id="{C3F55367-BDA4-4702-92A6-1EF27FD7224D}"/>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836997482"/>
      </p:ext>
    </p:extLst>
  </p:cSld>
  <p:clrMapOvr>
    <a:masterClrMapping/>
  </p:clrMapOvr>
  <mc:AlternateContent xmlns:mc="http://schemas.openxmlformats.org/markup-compatibility/2006" xmlns:p14="http://schemas.microsoft.com/office/powerpoint/2010/main">
    <mc:Choice Requires="p14">
      <p:transition spd="slow" p14:dur="2000" advClick="0" advTm="65701"/>
    </mc:Choice>
    <mc:Fallback xmlns="">
      <p:transition spd="slow" advClick="0" advTm="657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additive="base">
                                        <p:cTn id="1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 calcmode="lin" valueType="num">
                                      <p:cBhvr additive="base">
                                        <p:cTn id="2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 calcmode="lin" valueType="num">
                                      <p:cBhvr additive="base">
                                        <p:cTn id="3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animEffect transition="in" filter="fade">
                                      <p:cBhvr>
                                        <p:cTn id="39" dur="1000"/>
                                        <p:tgtEl>
                                          <p:spTgt spid="10">
                                            <p:txEl>
                                              <p:pRg st="7" end="7"/>
                                            </p:txEl>
                                          </p:spTgt>
                                        </p:tgtEl>
                                      </p:cBhvr>
                                    </p:animEffect>
                                    <p:anim calcmode="lin" valueType="num">
                                      <p:cBhvr>
                                        <p:cTn id="40"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
                                            <p:txEl>
                                              <p:pRg st="8" end="8"/>
                                            </p:txEl>
                                          </p:spTgt>
                                        </p:tgtEl>
                                        <p:attrNameLst>
                                          <p:attrName>style.visibility</p:attrName>
                                        </p:attrNameLst>
                                      </p:cBhvr>
                                      <p:to>
                                        <p:strVal val="visible"/>
                                      </p:to>
                                    </p:set>
                                    <p:animEffect transition="in" filter="fade">
                                      <p:cBhvr>
                                        <p:cTn id="44" dur="1000"/>
                                        <p:tgtEl>
                                          <p:spTgt spid="10">
                                            <p:txEl>
                                              <p:pRg st="8" end="8"/>
                                            </p:txEl>
                                          </p:spTgt>
                                        </p:tgtEl>
                                      </p:cBhvr>
                                    </p:animEffect>
                                    <p:anim calcmode="lin" valueType="num">
                                      <p:cBhvr>
                                        <p:cTn id="45"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animEffect transition="in" filter="fade">
                                      <p:cBhvr>
                                        <p:cTn id="49" dur="1000"/>
                                        <p:tgtEl>
                                          <p:spTgt spid="10">
                                            <p:txEl>
                                              <p:pRg st="9" end="9"/>
                                            </p:txEl>
                                          </p:spTgt>
                                        </p:tgtEl>
                                      </p:cBhvr>
                                    </p:animEffect>
                                    <p:anim calcmode="lin" valueType="num">
                                      <p:cBhvr>
                                        <p:cTn id="50"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0">
                                            <p:txEl>
                                              <p:pRg st="10" end="10"/>
                                            </p:txEl>
                                          </p:spTgt>
                                        </p:tgtEl>
                                        <p:attrNameLst>
                                          <p:attrName>style.visibility</p:attrName>
                                        </p:attrNameLst>
                                      </p:cBhvr>
                                      <p:to>
                                        <p:strVal val="visible"/>
                                      </p:to>
                                    </p:set>
                                    <p:animEffect transition="in" filter="fade">
                                      <p:cBhvr>
                                        <p:cTn id="54" dur="1000"/>
                                        <p:tgtEl>
                                          <p:spTgt spid="10">
                                            <p:txEl>
                                              <p:pRg st="10" end="10"/>
                                            </p:txEl>
                                          </p:spTgt>
                                        </p:tgtEl>
                                      </p:cBhvr>
                                    </p:animEffect>
                                    <p:anim calcmode="lin" valueType="num">
                                      <p:cBhvr>
                                        <p:cTn id="55"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7" fill="hold" display="0">
                  <p:stCondLst>
                    <p:cond delay="indefinite"/>
                  </p:stCondLst>
                  <p:endCondLst>
                    <p:cond evt="onStopAudio" delay="0">
                      <p:tgtEl>
                        <p:sldTgt/>
                      </p:tgtEl>
                    </p:cond>
                  </p:endCondLst>
                </p:cTn>
                <p:tgtEl>
                  <p:spTgt spid="11"/>
                </p:tgtEl>
              </p:cMediaNode>
            </p:audio>
          </p:childTnLst>
        </p:cTn>
      </p:par>
    </p:tnLst>
    <p:bldLst>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6D960F-1364-4AED-BA60-86DF40F2012A}"/>
              </a:ext>
            </a:extLst>
          </p:cNvPr>
          <p:cNvSpPr>
            <a:spLocks noGrp="1"/>
          </p:cNvSpPr>
          <p:nvPr>
            <p:ph idx="1"/>
          </p:nvPr>
        </p:nvSpPr>
        <p:spPr>
          <a:xfrm>
            <a:off x="0" y="1884495"/>
            <a:ext cx="9077659" cy="4889016"/>
          </a:xfrm>
        </p:spPr>
        <p:txBody>
          <a:bodyPr/>
          <a:lstStyle/>
          <a:p>
            <a:pPr marL="1350963" lvl="2" indent="-342900">
              <a:buFont typeface="Arial" panose="020B0604020202020204" pitchFamily="34" charset="0"/>
              <a:buChar char="•"/>
            </a:pPr>
            <a:r>
              <a:rPr lang="en-GB" sz="2000" b="1" dirty="0"/>
              <a:t>It’s a</a:t>
            </a:r>
            <a:r>
              <a:rPr lang="en-GB" sz="2000" dirty="0"/>
              <a:t> </a:t>
            </a:r>
            <a:r>
              <a:rPr lang="en-GB" sz="2000" b="1" dirty="0"/>
              <a:t>hidden problem </a:t>
            </a:r>
            <a:r>
              <a:rPr lang="en-GB" sz="2000" dirty="0"/>
              <a:t>– </a:t>
            </a:r>
            <a:r>
              <a:rPr lang="en-GB" sz="2000" b="1" i="1" dirty="0">
                <a:solidFill>
                  <a:srgbClr val="E0462C"/>
                </a:solidFill>
              </a:rPr>
              <a:t>1 million people (1 in10)</a:t>
            </a:r>
          </a:p>
          <a:p>
            <a:pPr marL="1008063" lvl="2" indent="0"/>
            <a:r>
              <a:rPr lang="en-GB" sz="2000" b="1" i="1" dirty="0">
                <a:solidFill>
                  <a:srgbClr val="E0462C"/>
                </a:solidFill>
              </a:rPr>
              <a:t>     over the age of 65 are at risk of malnutrition and </a:t>
            </a:r>
          </a:p>
          <a:p>
            <a:pPr marL="1008063" lvl="2" indent="0"/>
            <a:r>
              <a:rPr lang="en-GB" sz="2000" b="1" i="1" dirty="0">
                <a:solidFill>
                  <a:srgbClr val="E0462C"/>
                </a:solidFill>
              </a:rPr>
              <a:t>     most of these (93%) </a:t>
            </a:r>
            <a:r>
              <a:rPr lang="en-GB" sz="2000" b="1" dirty="0">
                <a:solidFill>
                  <a:srgbClr val="E0462C"/>
                </a:solidFill>
              </a:rPr>
              <a:t>are living at home. </a:t>
            </a:r>
          </a:p>
          <a:p>
            <a:pPr marL="1008063" lvl="2" indent="0"/>
            <a:endParaRPr lang="en-GB" sz="2000" b="1" dirty="0">
              <a:solidFill>
                <a:srgbClr val="E0462C"/>
              </a:solidFill>
            </a:endParaRPr>
          </a:p>
          <a:p>
            <a:pPr marL="1350963" lvl="2" indent="-342900">
              <a:buFont typeface="Arial" panose="020B0604020202020204" pitchFamily="34" charset="0"/>
              <a:buChar char="•"/>
            </a:pPr>
            <a:r>
              <a:rPr lang="en-GB" sz="2000" b="1" dirty="0"/>
              <a:t>It affects vulnerable people most </a:t>
            </a:r>
            <a:r>
              <a:rPr lang="en-GB" sz="2000" dirty="0"/>
              <a:t>– </a:t>
            </a:r>
            <a:r>
              <a:rPr lang="en-GB" sz="2000" b="1" i="1" dirty="0">
                <a:solidFill>
                  <a:srgbClr val="E0462C"/>
                </a:solidFill>
              </a:rPr>
              <a:t>The older you are, the higher the risk</a:t>
            </a:r>
          </a:p>
          <a:p>
            <a:pPr marL="1008063" lvl="2" indent="0"/>
            <a:endParaRPr lang="en-GB" sz="2000" dirty="0"/>
          </a:p>
          <a:p>
            <a:pPr marL="1350963" lvl="2" indent="-342900">
              <a:buFont typeface="Arial" panose="020B0604020202020204" pitchFamily="34" charset="0"/>
              <a:buChar char="•"/>
            </a:pPr>
            <a:r>
              <a:rPr lang="en-GB" sz="2000" dirty="0"/>
              <a:t>It’s </a:t>
            </a:r>
            <a:r>
              <a:rPr lang="en-GB" sz="2000" b="1" dirty="0"/>
              <a:t>all around us </a:t>
            </a:r>
            <a:r>
              <a:rPr lang="en-GB" sz="2000" dirty="0"/>
              <a:t>- </a:t>
            </a:r>
            <a:r>
              <a:rPr lang="en-GB" sz="2000" b="1" i="1" dirty="0">
                <a:solidFill>
                  <a:srgbClr val="E0462C"/>
                </a:solidFill>
              </a:rPr>
              <a:t>A third of recent arrivals to hospitals and care homes are already malnourished (or at risk)</a:t>
            </a:r>
          </a:p>
          <a:p>
            <a:pPr lvl="2">
              <a:buFont typeface="Arial" panose="020B0604020202020204" pitchFamily="34" charset="0"/>
              <a:buChar char="•"/>
            </a:pPr>
            <a:endParaRPr lang="en-GB" sz="2000" b="1" i="1" dirty="0">
              <a:solidFill>
                <a:srgbClr val="E0462C"/>
              </a:solidFill>
            </a:endParaRPr>
          </a:p>
          <a:p>
            <a:pPr algn="ctr"/>
            <a:r>
              <a:rPr lang="en-GB" sz="1600" b="1" dirty="0">
                <a:solidFill>
                  <a:srgbClr val="FF0000"/>
                </a:solidFill>
              </a:rPr>
              <a:t>‘in recent years, it has largely remained under the radar – </a:t>
            </a:r>
          </a:p>
          <a:p>
            <a:pPr algn="ctr"/>
            <a:r>
              <a:rPr lang="en-GB" sz="1600" b="1" dirty="0">
                <a:solidFill>
                  <a:srgbClr val="FF0000"/>
                </a:solidFill>
              </a:rPr>
              <a:t>older people are starving in  their homes’</a:t>
            </a:r>
            <a:r>
              <a:rPr lang="en-GB" sz="1600" b="1" dirty="0"/>
              <a:t>  </a:t>
            </a:r>
          </a:p>
          <a:p>
            <a:r>
              <a:rPr lang="en-GB" sz="1200" dirty="0"/>
              <a:t>Malnutrition Task Force www.malnutritiontaskforce.org.uk.  Malnutrition in Later life: Prevention and Early Intervention.  Best Practice Principles &amp; Implementation Guide. A Local Community Approach.  Feeding Britain</a:t>
            </a:r>
          </a:p>
          <a:p>
            <a:r>
              <a:rPr lang="en-GB" sz="1200" dirty="0"/>
              <a:t> </a:t>
            </a:r>
          </a:p>
          <a:p>
            <a:endParaRPr lang="en-GB" dirty="0"/>
          </a:p>
        </p:txBody>
      </p:sp>
      <p:sp>
        <p:nvSpPr>
          <p:cNvPr id="6" name="TextBox 5">
            <a:extLst>
              <a:ext uri="{FF2B5EF4-FFF2-40B4-BE49-F238E27FC236}">
                <a16:creationId xmlns:a16="http://schemas.microsoft.com/office/drawing/2014/main" id="{A9DFCE3F-CEEE-4798-8559-728F28D33142}"/>
              </a:ext>
            </a:extLst>
          </p:cNvPr>
          <p:cNvSpPr txBox="1"/>
          <p:nvPr/>
        </p:nvSpPr>
        <p:spPr>
          <a:xfrm>
            <a:off x="1789573" y="1276962"/>
            <a:ext cx="5426492" cy="954107"/>
          </a:xfrm>
          <a:prstGeom prst="rect">
            <a:avLst/>
          </a:prstGeom>
          <a:noFill/>
        </p:spPr>
        <p:txBody>
          <a:bodyPr wrap="square">
            <a:spAutoFit/>
          </a:bodyPr>
          <a:lstStyle/>
          <a:p>
            <a:r>
              <a:rPr lang="en-GB" sz="2800" b="1" dirty="0">
                <a:solidFill>
                  <a:schemeClr val="accent6">
                    <a:lumMod val="75000"/>
                  </a:schemeClr>
                </a:solidFill>
              </a:rPr>
              <a:t>Prevalence of malnutrition</a:t>
            </a:r>
            <a:br>
              <a:rPr lang="en-GB" sz="2800" dirty="0">
                <a:solidFill>
                  <a:schemeClr val="accent6">
                    <a:lumMod val="75000"/>
                  </a:schemeClr>
                </a:solidFill>
              </a:rPr>
            </a:br>
            <a:endParaRPr lang="en-GB" sz="2800" dirty="0">
              <a:solidFill>
                <a:schemeClr val="accent6">
                  <a:lumMod val="75000"/>
                </a:schemeClr>
              </a:solidFill>
            </a:endParaRPr>
          </a:p>
        </p:txBody>
      </p:sp>
      <p:pic>
        <p:nvPicPr>
          <p:cNvPr id="8" name="Picture 7">
            <a:extLst>
              <a:ext uri="{FF2B5EF4-FFF2-40B4-BE49-F238E27FC236}">
                <a16:creationId xmlns:a16="http://schemas.microsoft.com/office/drawing/2014/main" id="{4ECFE1FC-93E5-4538-91CA-2E290BCA20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188" y="4305176"/>
            <a:ext cx="1152128" cy="1060225"/>
          </a:xfrm>
          <a:prstGeom prst="rect">
            <a:avLst/>
          </a:prstGeom>
        </p:spPr>
      </p:pic>
      <p:pic>
        <p:nvPicPr>
          <p:cNvPr id="9" name="Picture 8">
            <a:extLst>
              <a:ext uri="{FF2B5EF4-FFF2-40B4-BE49-F238E27FC236}">
                <a16:creationId xmlns:a16="http://schemas.microsoft.com/office/drawing/2014/main" id="{3854FF69-8085-4FD4-88EC-F107E76DF8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2162" y="1912678"/>
            <a:ext cx="1152128" cy="1033684"/>
          </a:xfrm>
          <a:prstGeom prst="rect">
            <a:avLst/>
          </a:prstGeom>
        </p:spPr>
      </p:pic>
      <p:sp>
        <p:nvSpPr>
          <p:cNvPr id="10" name="Rectangle 9">
            <a:extLst>
              <a:ext uri="{FF2B5EF4-FFF2-40B4-BE49-F238E27FC236}">
                <a16:creationId xmlns:a16="http://schemas.microsoft.com/office/drawing/2014/main" id="{CCA25C30-1F8A-408F-84D4-C2773BD959C3}"/>
              </a:ext>
            </a:extLst>
          </p:cNvPr>
          <p:cNvSpPr/>
          <p:nvPr/>
        </p:nvSpPr>
        <p:spPr>
          <a:xfrm>
            <a:off x="1793123"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5634920-5D6A-4BC8-8708-6AB9DACF6A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88" y="2019106"/>
            <a:ext cx="1152128" cy="1033685"/>
          </a:xfrm>
          <a:prstGeom prst="rect">
            <a:avLst/>
          </a:prstGeom>
        </p:spPr>
      </p:pic>
      <p:pic>
        <p:nvPicPr>
          <p:cNvPr id="11" name="Audio 10">
            <a:hlinkClick r:id="" action="ppaction://media"/>
            <a:extLst>
              <a:ext uri="{FF2B5EF4-FFF2-40B4-BE49-F238E27FC236}">
                <a16:creationId xmlns:a16="http://schemas.microsoft.com/office/drawing/2014/main" id="{71D2C13F-EBB8-4052-B14D-3B36E6F0F155}"/>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18500" y="6032500"/>
            <a:ext cx="609600" cy="609600"/>
          </a:xfrm>
          <a:prstGeom prst="rect">
            <a:avLst/>
          </a:prstGeom>
        </p:spPr>
      </p:pic>
      <p:pic>
        <p:nvPicPr>
          <p:cNvPr id="12" name="Picture 11" descr="Age UK Salford Pledge- 10% Better Campaign">
            <a:extLst>
              <a:ext uri="{FF2B5EF4-FFF2-40B4-BE49-F238E27FC236}">
                <a16:creationId xmlns:a16="http://schemas.microsoft.com/office/drawing/2014/main" id="{4EF7B4E6-A8A2-4407-B466-1B49E05895D5}"/>
              </a:ext>
            </a:extLst>
          </p:cNvPr>
          <p:cNvPicPr/>
          <p:nvPr/>
        </p:nvPicPr>
        <p:blipFill rotWithShape="1">
          <a:blip r:embed="rId10">
            <a:extLst>
              <a:ext uri="{28A0092B-C50C-407E-A947-70E740481C1C}">
                <a14:useLocalDpi xmlns:a14="http://schemas.microsoft.com/office/drawing/2010/main" val="0"/>
              </a:ext>
            </a:extLst>
          </a:blip>
          <a:srcRect l="6785" t="12396" r="5689" b="12397"/>
          <a:stretch/>
        </p:blipFill>
        <p:spPr bwMode="auto">
          <a:xfrm>
            <a:off x="251521" y="334534"/>
            <a:ext cx="1296144" cy="790210"/>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624456225"/>
      </p:ext>
    </p:extLst>
  </p:cSld>
  <p:clrMapOvr>
    <a:masterClrMapping/>
  </p:clrMapOvr>
  <mc:AlternateContent xmlns:mc="http://schemas.openxmlformats.org/markup-compatibility/2006" xmlns:p14="http://schemas.microsoft.com/office/powerpoint/2010/main">
    <mc:Choice Requires="p14">
      <p:transition spd="slow" p14:dur="2000" advClick="0" advTm="62626"/>
    </mc:Choice>
    <mc:Fallback xmlns="">
      <p:transition spd="slow" advClick="0" advTm="626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2EF2A8E-136A-49CB-999D-85BA1C69F74C}"/>
              </a:ext>
            </a:extLst>
          </p:cNvPr>
          <p:cNvGrpSpPr/>
          <p:nvPr/>
        </p:nvGrpSpPr>
        <p:grpSpPr>
          <a:xfrm>
            <a:off x="533180" y="1332085"/>
            <a:ext cx="7999260" cy="4689203"/>
            <a:chOff x="277892" y="1042851"/>
            <a:chExt cx="8614588" cy="5338477"/>
          </a:xfrm>
        </p:grpSpPr>
        <p:pic>
          <p:nvPicPr>
            <p:cNvPr id="4" name="Picture 3">
              <a:extLst>
                <a:ext uri="{FF2B5EF4-FFF2-40B4-BE49-F238E27FC236}">
                  <a16:creationId xmlns:a16="http://schemas.microsoft.com/office/drawing/2014/main" id="{1ED54DF4-1BB3-4ADC-AC2F-8EF4B7FEDEC8}"/>
                </a:ext>
              </a:extLst>
            </p:cNvPr>
            <p:cNvPicPr>
              <a:picLocks noChangeAspect="1"/>
            </p:cNvPicPr>
            <p:nvPr/>
          </p:nvPicPr>
          <p:blipFill rotWithShape="1">
            <a:blip r:embed="rId5"/>
            <a:srcRect l="4276" t="2739" r="1661" b="1404"/>
            <a:stretch/>
          </p:blipFill>
          <p:spPr>
            <a:xfrm>
              <a:off x="2193680" y="1052736"/>
              <a:ext cx="6698800" cy="5328592"/>
            </a:xfrm>
            <a:prstGeom prst="rect">
              <a:avLst/>
            </a:prstGeom>
          </p:spPr>
        </p:pic>
        <p:sp>
          <p:nvSpPr>
            <p:cNvPr id="5" name="TextBox 4">
              <a:extLst>
                <a:ext uri="{FF2B5EF4-FFF2-40B4-BE49-F238E27FC236}">
                  <a16:creationId xmlns:a16="http://schemas.microsoft.com/office/drawing/2014/main" id="{008E3527-5095-4D79-AE1E-6D9116D7513C}"/>
                </a:ext>
              </a:extLst>
            </p:cNvPr>
            <p:cNvSpPr txBox="1"/>
            <p:nvPr/>
          </p:nvSpPr>
          <p:spPr>
            <a:xfrm>
              <a:off x="277892" y="1042851"/>
              <a:ext cx="1512168" cy="40295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33399"/>
                  </a:solidFill>
                  <a:effectLst/>
                  <a:uLnTx/>
                  <a:uFillTx/>
                  <a:latin typeface="Arial"/>
                  <a:ea typeface="+mn-ea"/>
                  <a:cs typeface="+mn-cs"/>
                </a:rPr>
                <a:t>Signs to look out for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333399"/>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333399"/>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333399"/>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333399"/>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333399"/>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6881E4D5-4D03-49B6-9DB4-45B9EDC6A6DB}"/>
                </a:ext>
              </a:extLst>
            </p:cNvPr>
            <p:cNvGrpSpPr/>
            <p:nvPr/>
          </p:nvGrpSpPr>
          <p:grpSpPr>
            <a:xfrm>
              <a:off x="467906" y="3321109"/>
              <a:ext cx="1367790" cy="791845"/>
              <a:chOff x="0" y="0"/>
              <a:chExt cx="1368152" cy="792088"/>
            </a:xfrm>
          </p:grpSpPr>
          <p:sp>
            <p:nvSpPr>
              <p:cNvPr id="7" name="Speech Bubble: Rectangle 6">
                <a:extLst>
                  <a:ext uri="{FF2B5EF4-FFF2-40B4-BE49-F238E27FC236}">
                    <a16:creationId xmlns:a16="http://schemas.microsoft.com/office/drawing/2014/main" id="{35A2EF49-E51B-4999-9AD8-924BFDB8A7A9}"/>
                  </a:ext>
                </a:extLst>
              </p:cNvPr>
              <p:cNvSpPr/>
              <p:nvPr/>
            </p:nvSpPr>
            <p:spPr>
              <a:xfrm>
                <a:off x="0" y="0"/>
                <a:ext cx="1368152" cy="792088"/>
              </a:xfrm>
              <a:prstGeom prst="wedgeRectCallout">
                <a:avLst>
                  <a:gd name="adj1" fmla="val -35773"/>
                  <a:gd name="adj2" fmla="val 79477"/>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 Box 4">
                <a:extLst>
                  <a:ext uri="{FF2B5EF4-FFF2-40B4-BE49-F238E27FC236}">
                    <a16:creationId xmlns:a16="http://schemas.microsoft.com/office/drawing/2014/main" id="{FDB9ABEC-5EAA-4140-BD10-9C9466A56AFC}"/>
                  </a:ext>
                </a:extLst>
              </p:cNvPr>
              <p:cNvSpPr txBox="1"/>
              <p:nvPr/>
            </p:nvSpPr>
            <p:spPr>
              <a:xfrm>
                <a:off x="30552" y="109032"/>
                <a:ext cx="1291952" cy="4572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800" b="1" i="0" u="none" strike="noStrike" kern="1200" cap="none" spc="0" normalizeH="0" baseline="0" noProof="0" dirty="0">
                    <a:ln>
                      <a:noFill/>
                    </a:ln>
                    <a:solidFill>
                      <a:srgbClr val="2F5597"/>
                    </a:solidFill>
                    <a:effectLst/>
                    <a:uLnTx/>
                    <a:uFillTx/>
                    <a:latin typeface="Calibri" panose="020F0502020204030204" pitchFamily="34" charset="0"/>
                    <a:ea typeface="Calibri" panose="020F0502020204030204" pitchFamily="34" charset="0"/>
                    <a:cs typeface="Times New Roman" panose="02020603050405020304" pitchFamily="18" charset="0"/>
                  </a:rPr>
                  <a:t>Verbal</a:t>
                </a: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99F325CF-CB12-4D00-AE06-7F57B1569947}"/>
                </a:ext>
              </a:extLst>
            </p:cNvPr>
            <p:cNvGrpSpPr/>
            <p:nvPr/>
          </p:nvGrpSpPr>
          <p:grpSpPr>
            <a:xfrm>
              <a:off x="509389" y="4731221"/>
              <a:ext cx="1304290" cy="1162050"/>
              <a:chOff x="0" y="0"/>
              <a:chExt cx="1304582" cy="1162050"/>
            </a:xfrm>
          </p:grpSpPr>
          <p:sp>
            <p:nvSpPr>
              <p:cNvPr id="10" name="Oval 9">
                <a:extLst>
                  <a:ext uri="{FF2B5EF4-FFF2-40B4-BE49-F238E27FC236}">
                    <a16:creationId xmlns:a16="http://schemas.microsoft.com/office/drawing/2014/main" id="{88F1A33A-F259-4A07-BA93-B18D3B4B1C67}"/>
                  </a:ext>
                </a:extLst>
              </p:cNvPr>
              <p:cNvSpPr/>
              <p:nvPr/>
            </p:nvSpPr>
            <p:spPr>
              <a:xfrm>
                <a:off x="0" y="0"/>
                <a:ext cx="1304582" cy="1162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 Box 6">
                <a:extLst>
                  <a:ext uri="{FF2B5EF4-FFF2-40B4-BE49-F238E27FC236}">
                    <a16:creationId xmlns:a16="http://schemas.microsoft.com/office/drawing/2014/main" id="{B2AD44B9-7117-4229-9529-431C17C00D9C}"/>
                  </a:ext>
                </a:extLst>
              </p:cNvPr>
              <p:cNvSpPr txBox="1"/>
              <p:nvPr/>
            </p:nvSpPr>
            <p:spPr>
              <a:xfrm>
                <a:off x="75145" y="314796"/>
                <a:ext cx="1195386" cy="43354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Visual</a:t>
                </a: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13" name="Picture 12">
            <a:extLst>
              <a:ext uri="{FF2B5EF4-FFF2-40B4-BE49-F238E27FC236}">
                <a16:creationId xmlns:a16="http://schemas.microsoft.com/office/drawing/2014/main" id="{5D8AAA5A-4E9B-4556-98B4-F4E6EBADA1C2}"/>
              </a:ext>
            </a:extLst>
          </p:cNvPr>
          <p:cNvPicPr/>
          <p:nvPr/>
        </p:nvPicPr>
        <p:blipFill rotWithShape="1">
          <a:blip r:embed="rId6"/>
          <a:srcRect l="15789" t="20682" r="19233" b="12547"/>
          <a:stretch/>
        </p:blipFill>
        <p:spPr bwMode="auto">
          <a:xfrm>
            <a:off x="7634164" y="92050"/>
            <a:ext cx="1420080" cy="839221"/>
          </a:xfrm>
          <a:prstGeom prst="rect">
            <a:avLst/>
          </a:prstGeom>
          <a:ln>
            <a:noFill/>
          </a:ln>
          <a:extLst>
            <a:ext uri="{53640926-AAD7-44D8-BBD7-CCE9431645EC}">
              <a14:shadowObscured xmlns:a14="http://schemas.microsoft.com/office/drawing/2010/main"/>
            </a:ext>
          </a:extLst>
        </p:spPr>
      </p:pic>
      <p:pic>
        <p:nvPicPr>
          <p:cNvPr id="14" name="Picture 13" descr="Age UK Salford Pledge- 10% Better Campaign">
            <a:extLst>
              <a:ext uri="{FF2B5EF4-FFF2-40B4-BE49-F238E27FC236}">
                <a16:creationId xmlns:a16="http://schemas.microsoft.com/office/drawing/2014/main" id="{434DB88C-926F-4F1A-9DE2-0FA599C1345A}"/>
              </a:ext>
            </a:extLst>
          </p:cNvPr>
          <p:cNvPicPr/>
          <p:nvPr/>
        </p:nvPicPr>
        <p:blipFill rotWithShape="1">
          <a:blip r:embed="rId7" cstate="print">
            <a:extLst>
              <a:ext uri="{28A0092B-C50C-407E-A947-70E740481C1C}">
                <a14:useLocalDpi xmlns:a14="http://schemas.microsoft.com/office/drawing/2010/main" val="0"/>
              </a:ext>
            </a:extLst>
          </a:blip>
          <a:srcRect l="6785" t="12396" r="5689" b="12397"/>
          <a:stretch/>
        </p:blipFill>
        <p:spPr bwMode="auto">
          <a:xfrm>
            <a:off x="518510" y="186416"/>
            <a:ext cx="1638300" cy="744855"/>
          </a:xfrm>
          <a:prstGeom prst="rect">
            <a:avLst/>
          </a:prstGeom>
          <a:noFill/>
          <a:ln>
            <a:noFill/>
          </a:ln>
          <a:extLst>
            <a:ext uri="{53640926-AAD7-44D8-BBD7-CCE9431645EC}">
              <a14:shadowObscured xmlns:a14="http://schemas.microsoft.com/office/drawing/2010/main"/>
            </a:ext>
          </a:extLst>
        </p:spPr>
      </p:pic>
      <p:pic>
        <p:nvPicPr>
          <p:cNvPr id="12" name="Audio 11">
            <a:hlinkClick r:id="" action="ppaction://media"/>
            <a:extLst>
              <a:ext uri="{FF2B5EF4-FFF2-40B4-BE49-F238E27FC236}">
                <a16:creationId xmlns:a16="http://schemas.microsoft.com/office/drawing/2014/main" id="{1A84BD02-763F-404A-AA9B-634F661FDE5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489339038"/>
      </p:ext>
    </p:extLst>
  </p:cSld>
  <p:clrMapOvr>
    <a:masterClrMapping/>
  </p:clrMapOvr>
  <mc:AlternateContent xmlns:mc="http://schemas.openxmlformats.org/markup-compatibility/2006" xmlns:p14="http://schemas.microsoft.com/office/powerpoint/2010/main">
    <mc:Choice Requires="p14">
      <p:transition spd="slow" p14:dur="2000" advClick="0" advTm="45058"/>
    </mc:Choice>
    <mc:Fallback xmlns="">
      <p:transition spd="slow" advClick="0" advTm="450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EF6EBE-C230-425A-8C96-FC39091B094A}"/>
              </a:ext>
            </a:extLst>
          </p:cNvPr>
          <p:cNvSpPr txBox="1">
            <a:spLocks/>
          </p:cNvSpPr>
          <p:nvPr/>
        </p:nvSpPr>
        <p:spPr>
          <a:xfrm>
            <a:off x="1441840" y="1285351"/>
            <a:ext cx="5760639" cy="672636"/>
          </a:xfrm>
          <a:prstGeom prst="rect">
            <a:avLst/>
          </a:prstGeom>
          <a:solidFill>
            <a:schemeClr val="bg1"/>
          </a:solidFill>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b="1" i="0" u="none" strike="noStrike" kern="0" cap="none" spc="0" normalizeH="0" baseline="0" noProof="0" dirty="0">
                <a:ln>
                  <a:noFill/>
                </a:ln>
                <a:solidFill>
                  <a:srgbClr val="2D2F93"/>
                </a:solidFill>
                <a:effectLst/>
                <a:uLnTx/>
                <a:uFillTx/>
                <a:latin typeface="Arial"/>
                <a:ea typeface="+mj-ea"/>
                <a:cs typeface="+mj-cs"/>
              </a:rPr>
              <a:t>Why focus on malnutrition?</a:t>
            </a:r>
            <a:br>
              <a:rPr kumimoji="0" lang="en-GB" b="0" i="0" u="none" strike="noStrike" kern="0" cap="none" spc="0" normalizeH="0" baseline="0" noProof="0" dirty="0">
                <a:ln>
                  <a:noFill/>
                </a:ln>
                <a:solidFill>
                  <a:srgbClr val="2D2F93"/>
                </a:solidFill>
                <a:effectLst/>
                <a:uLnTx/>
                <a:uFillTx/>
                <a:latin typeface="Arial"/>
                <a:ea typeface="+mj-ea"/>
                <a:cs typeface="+mj-cs"/>
              </a:rPr>
            </a:br>
            <a:endParaRPr kumimoji="0" lang="en-GB" b="0" i="0" u="none" strike="noStrike" kern="0" cap="none" spc="0" normalizeH="0" baseline="0" noProof="0" dirty="0">
              <a:ln>
                <a:noFill/>
              </a:ln>
              <a:solidFill>
                <a:srgbClr val="2D2F93"/>
              </a:solidFill>
              <a:effectLst/>
              <a:uLnTx/>
              <a:uFillTx/>
              <a:latin typeface="Arial"/>
              <a:ea typeface="+mj-ea"/>
              <a:cs typeface="+mj-cs"/>
            </a:endParaRPr>
          </a:p>
        </p:txBody>
      </p:sp>
      <p:pic>
        <p:nvPicPr>
          <p:cNvPr id="6" name="Picture 5" descr="Related image">
            <a:extLst>
              <a:ext uri="{FF2B5EF4-FFF2-40B4-BE49-F238E27FC236}">
                <a16:creationId xmlns:a16="http://schemas.microsoft.com/office/drawing/2014/main" id="{0A088402-468A-4170-9D09-607CF5D09249}"/>
              </a:ext>
            </a:extLst>
          </p:cNvPr>
          <p:cNvPicPr/>
          <p:nvPr/>
        </p:nvPicPr>
        <p:blipFill rotWithShape="1">
          <a:blip r:embed="rId6">
            <a:extLst>
              <a:ext uri="{28A0092B-C50C-407E-A947-70E740481C1C}">
                <a14:useLocalDpi xmlns:a14="http://schemas.microsoft.com/office/drawing/2010/main" val="0"/>
              </a:ext>
            </a:extLst>
          </a:blip>
          <a:srcRect l="16062" t="44880" r="57305" b="47116"/>
          <a:stretch/>
        </p:blipFill>
        <p:spPr bwMode="auto">
          <a:xfrm>
            <a:off x="348271" y="2006239"/>
            <a:ext cx="2088231" cy="922245"/>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7" name="Picture 6" descr="Related image">
            <a:extLst>
              <a:ext uri="{FF2B5EF4-FFF2-40B4-BE49-F238E27FC236}">
                <a16:creationId xmlns:a16="http://schemas.microsoft.com/office/drawing/2014/main" id="{593AF88F-ADFC-4023-AEF8-E92E51584720}"/>
              </a:ext>
            </a:extLst>
          </p:cNvPr>
          <p:cNvPicPr/>
          <p:nvPr/>
        </p:nvPicPr>
        <p:blipFill rotWithShape="1">
          <a:blip r:embed="rId6">
            <a:extLst>
              <a:ext uri="{28A0092B-C50C-407E-A947-70E740481C1C}">
                <a14:useLocalDpi xmlns:a14="http://schemas.microsoft.com/office/drawing/2010/main" val="0"/>
              </a:ext>
            </a:extLst>
          </a:blip>
          <a:srcRect l="67602" t="46733" b="49371"/>
          <a:stretch/>
        </p:blipFill>
        <p:spPr bwMode="auto">
          <a:xfrm>
            <a:off x="316114" y="3005787"/>
            <a:ext cx="2729542" cy="546100"/>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8" name="Picture 7" descr="Related image">
            <a:extLst>
              <a:ext uri="{FF2B5EF4-FFF2-40B4-BE49-F238E27FC236}">
                <a16:creationId xmlns:a16="http://schemas.microsoft.com/office/drawing/2014/main" id="{D2344490-4679-40F6-895F-EC11A998BD01}"/>
              </a:ext>
            </a:extLst>
          </p:cNvPr>
          <p:cNvPicPr/>
          <p:nvPr/>
        </p:nvPicPr>
        <p:blipFill rotWithShape="1">
          <a:blip r:embed="rId6">
            <a:extLst>
              <a:ext uri="{28A0092B-C50C-407E-A947-70E740481C1C}">
                <a14:useLocalDpi xmlns:a14="http://schemas.microsoft.com/office/drawing/2010/main" val="0"/>
              </a:ext>
            </a:extLst>
          </a:blip>
          <a:srcRect l="64142" t="28377" r="4835" b="64817"/>
          <a:stretch/>
        </p:blipFill>
        <p:spPr bwMode="auto">
          <a:xfrm>
            <a:off x="348271" y="3580240"/>
            <a:ext cx="2645816" cy="792088"/>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grpSp>
        <p:nvGrpSpPr>
          <p:cNvPr id="10" name="Group 9">
            <a:extLst>
              <a:ext uri="{FF2B5EF4-FFF2-40B4-BE49-F238E27FC236}">
                <a16:creationId xmlns:a16="http://schemas.microsoft.com/office/drawing/2014/main" id="{9C9E6627-D070-408A-AC81-B9B3DE6076AC}"/>
              </a:ext>
            </a:extLst>
          </p:cNvPr>
          <p:cNvGrpSpPr/>
          <p:nvPr/>
        </p:nvGrpSpPr>
        <p:grpSpPr>
          <a:xfrm>
            <a:off x="7532015" y="1239908"/>
            <a:ext cx="1611984" cy="1766921"/>
            <a:chOff x="5145060" y="3061448"/>
            <a:chExt cx="1656184" cy="2576782"/>
          </a:xfrm>
        </p:grpSpPr>
        <p:sp>
          <p:nvSpPr>
            <p:cNvPr id="11" name="TextBox 10">
              <a:extLst>
                <a:ext uri="{FF2B5EF4-FFF2-40B4-BE49-F238E27FC236}">
                  <a16:creationId xmlns:a16="http://schemas.microsoft.com/office/drawing/2014/main" id="{D18AEE62-58D2-44A5-933C-5FD7D17477EA}"/>
                </a:ext>
              </a:extLst>
            </p:cNvPr>
            <p:cNvSpPr txBox="1"/>
            <p:nvPr/>
          </p:nvSpPr>
          <p:spPr>
            <a:xfrm>
              <a:off x="5145060" y="4291090"/>
              <a:ext cx="1656184" cy="13471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787D"/>
                  </a:solidFill>
                  <a:effectLst/>
                  <a:uLnTx/>
                  <a:uFillTx/>
                  <a:latin typeface="Arial" panose="020B0604020202020204" pitchFamily="34" charset="0"/>
                  <a:ea typeface="Calibri" panose="020F0502020204030204" pitchFamily="34" charset="0"/>
                  <a:cs typeface="+mn-cs"/>
                </a:rPr>
                <a:t>of all people who fall are malnourished</a:t>
              </a:r>
              <a:endParaRPr kumimoji="0" lang="en-GB" sz="1600" b="0" i="0" u="none" strike="noStrike" kern="1200" cap="none" spc="0" normalizeH="0" baseline="0" noProof="0" dirty="0">
                <a:ln>
                  <a:noFill/>
                </a:ln>
                <a:solidFill>
                  <a:srgbClr val="33787D"/>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51D643D1-3C52-4EE3-89F8-5230ADB11CC1}"/>
                </a:ext>
              </a:extLst>
            </p:cNvPr>
            <p:cNvSpPr/>
            <p:nvPr/>
          </p:nvSpPr>
          <p:spPr>
            <a:xfrm>
              <a:off x="5145060" y="3061448"/>
              <a:ext cx="156966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rial"/>
                  <a:ea typeface="+mn-ea"/>
                  <a:cs typeface="+mn-cs"/>
                </a:rPr>
                <a:t>47%</a:t>
              </a:r>
            </a:p>
          </p:txBody>
        </p:sp>
      </p:grpSp>
      <p:pic>
        <p:nvPicPr>
          <p:cNvPr id="14" name="Picture 13" descr="New Falls Prevention class | Berkshire MS Therapy Centre">
            <a:extLst>
              <a:ext uri="{FF2B5EF4-FFF2-40B4-BE49-F238E27FC236}">
                <a16:creationId xmlns:a16="http://schemas.microsoft.com/office/drawing/2014/main" id="{5CA54231-B1D2-46F2-ADC4-9ADD2591B6B3}"/>
              </a:ext>
            </a:extLst>
          </p:cNvPr>
          <p:cNvPicPr/>
          <p:nvPr/>
        </p:nvPicPr>
        <p:blipFill rotWithShape="1">
          <a:blip r:embed="rId7" cstate="print">
            <a:extLst>
              <a:ext uri="{28A0092B-C50C-407E-A947-70E740481C1C}">
                <a14:useLocalDpi xmlns:a14="http://schemas.microsoft.com/office/drawing/2010/main" val="0"/>
              </a:ext>
            </a:extLst>
          </a:blip>
          <a:srcRect l="17117" t="15856" r="15744" b="14377"/>
          <a:stretch/>
        </p:blipFill>
        <p:spPr bwMode="auto">
          <a:xfrm>
            <a:off x="7791707" y="2928484"/>
            <a:ext cx="772740" cy="921520"/>
          </a:xfrm>
          <a:prstGeom prst="rect">
            <a:avLst/>
          </a:prstGeom>
          <a:noFill/>
          <a:ln>
            <a:noFill/>
          </a:ln>
          <a:extLst>
            <a:ext uri="{53640926-AAD7-44D8-BBD7-CCE9431645EC}">
              <a14:shadowObscured xmlns:a14="http://schemas.microsoft.com/office/drawing/2010/main"/>
            </a:ext>
          </a:extLst>
        </p:spPr>
      </p:pic>
      <p:pic>
        <p:nvPicPr>
          <p:cNvPr id="16" name="Picture 15" descr="Age UK Salford Pledge- 10% Better Campaign">
            <a:extLst>
              <a:ext uri="{FF2B5EF4-FFF2-40B4-BE49-F238E27FC236}">
                <a16:creationId xmlns:a16="http://schemas.microsoft.com/office/drawing/2014/main" id="{6780B46A-D9A5-47A3-B445-73341935208D}"/>
              </a:ext>
            </a:extLst>
          </p:cNvPr>
          <p:cNvPicPr/>
          <p:nvPr/>
        </p:nvPicPr>
        <p:blipFill rotWithShape="1">
          <a:blip r:embed="rId8" cstate="print">
            <a:extLst>
              <a:ext uri="{28A0092B-C50C-407E-A947-70E740481C1C}">
                <a14:useLocalDpi xmlns:a14="http://schemas.microsoft.com/office/drawing/2010/main" val="0"/>
              </a:ext>
            </a:extLst>
          </a:blip>
          <a:srcRect l="6785" t="12396" r="5689" b="12397"/>
          <a:stretch/>
        </p:blipFill>
        <p:spPr bwMode="auto">
          <a:xfrm>
            <a:off x="97353" y="289784"/>
            <a:ext cx="1638300" cy="74485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558C5CC8-22B7-46D9-A0EE-A954DF8790AD}"/>
              </a:ext>
            </a:extLst>
          </p:cNvPr>
          <p:cNvSpPr txBox="1"/>
          <p:nvPr/>
        </p:nvSpPr>
        <p:spPr>
          <a:xfrm>
            <a:off x="370882" y="6048281"/>
            <a:ext cx="4572000" cy="26545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Images from Malnutritiontaskforce.org.uk</a:t>
            </a:r>
          </a:p>
        </p:txBody>
      </p:sp>
      <p:sp>
        <p:nvSpPr>
          <p:cNvPr id="2" name="TextBox 1">
            <a:extLst>
              <a:ext uri="{FF2B5EF4-FFF2-40B4-BE49-F238E27FC236}">
                <a16:creationId xmlns:a16="http://schemas.microsoft.com/office/drawing/2014/main" id="{4F72E203-CCE8-4BF4-A62F-C226D106A0BA}"/>
              </a:ext>
            </a:extLst>
          </p:cNvPr>
          <p:cNvSpPr txBox="1"/>
          <p:nvPr/>
        </p:nvSpPr>
        <p:spPr>
          <a:xfrm>
            <a:off x="3153926" y="2037292"/>
            <a:ext cx="5090482" cy="2246769"/>
          </a:xfrm>
          <a:prstGeom prst="rect">
            <a:avLst/>
          </a:prstGeom>
          <a:noFill/>
        </p:spPr>
        <p:txBody>
          <a:bodyPr wrap="square" rtlCol="0">
            <a:spAutoFit/>
          </a:bodyPr>
          <a:lstStyle/>
          <a:p>
            <a:r>
              <a:rPr lang="en-GB" sz="2000" b="1" dirty="0"/>
              <a:t>Malnourished People:</a:t>
            </a:r>
          </a:p>
          <a:p>
            <a:pPr marL="285750" indent="-285750">
              <a:buFont typeface="Arial" panose="020B0604020202020204" pitchFamily="34" charset="0"/>
              <a:buChar char="•"/>
            </a:pPr>
            <a:r>
              <a:rPr lang="en-GB" sz="2000" i="1" dirty="0"/>
              <a:t>Twice</a:t>
            </a:r>
            <a:r>
              <a:rPr lang="en-GB" sz="2000" dirty="0"/>
              <a:t> as likely to visit a GP</a:t>
            </a:r>
          </a:p>
          <a:p>
            <a:pPr marL="285750" indent="-285750">
              <a:buFont typeface="Arial" panose="020B0604020202020204" pitchFamily="34" charset="0"/>
              <a:buChar char="•"/>
            </a:pPr>
            <a:r>
              <a:rPr lang="en-GB" sz="2000" dirty="0"/>
              <a:t>Have </a:t>
            </a:r>
            <a:r>
              <a:rPr lang="en-GB" sz="2000" i="1" dirty="0"/>
              <a:t>three times </a:t>
            </a:r>
            <a:r>
              <a:rPr lang="en-GB" sz="2000" dirty="0"/>
              <a:t>more hospital admissions</a:t>
            </a:r>
          </a:p>
          <a:p>
            <a:pPr marL="285750" indent="-285750">
              <a:buFont typeface="Arial" panose="020B0604020202020204" pitchFamily="34" charset="0"/>
              <a:buChar char="•"/>
            </a:pPr>
            <a:r>
              <a:rPr lang="en-GB" sz="2000" dirty="0"/>
              <a:t>Stay in hospital on average </a:t>
            </a:r>
            <a:r>
              <a:rPr lang="en-GB" sz="2000" i="1" dirty="0"/>
              <a:t>three</a:t>
            </a:r>
          </a:p>
          <a:p>
            <a:r>
              <a:rPr lang="en-GB" sz="2000" i="1" dirty="0"/>
              <a:t>    days </a:t>
            </a:r>
            <a:r>
              <a:rPr lang="en-GB" sz="2000" dirty="0"/>
              <a:t>longer</a:t>
            </a:r>
          </a:p>
          <a:p>
            <a:r>
              <a:rPr lang="en-GB" sz="2000" b="1" dirty="0"/>
              <a:t>Than someone who is well-nourished.</a:t>
            </a:r>
            <a:endParaRPr lang="en-GB" sz="2000" dirty="0"/>
          </a:p>
        </p:txBody>
      </p:sp>
      <p:sp>
        <p:nvSpPr>
          <p:cNvPr id="18" name="TextBox 17">
            <a:extLst>
              <a:ext uri="{FF2B5EF4-FFF2-40B4-BE49-F238E27FC236}">
                <a16:creationId xmlns:a16="http://schemas.microsoft.com/office/drawing/2014/main" id="{5FF1A8EE-5BEE-422D-8387-311D422CA638}"/>
              </a:ext>
            </a:extLst>
          </p:cNvPr>
          <p:cNvSpPr txBox="1"/>
          <p:nvPr/>
        </p:nvSpPr>
        <p:spPr>
          <a:xfrm>
            <a:off x="97353" y="4599687"/>
            <a:ext cx="8537897" cy="1754326"/>
          </a:xfrm>
          <a:prstGeom prst="rect">
            <a:avLst/>
          </a:prstGeom>
          <a:noFill/>
        </p:spPr>
        <p:txBody>
          <a:bodyPr wrap="square">
            <a:spAutoFit/>
          </a:bodyPr>
          <a:lstStyle/>
          <a:p>
            <a:pPr marL="285750" indent="-285750">
              <a:buFont typeface="Arial" panose="020B0604020202020204" pitchFamily="34" charset="0"/>
              <a:buChar char="•"/>
            </a:pPr>
            <a:r>
              <a:rPr lang="en-GB" b="1" dirty="0">
                <a:solidFill>
                  <a:schemeClr val="accent6">
                    <a:lumMod val="75000"/>
                  </a:schemeClr>
                </a:solidFill>
              </a:rPr>
              <a:t>Impact </a:t>
            </a:r>
            <a:r>
              <a:rPr lang="en-GB" b="1" i="1" dirty="0">
                <a:solidFill>
                  <a:schemeClr val="accent6">
                    <a:lumMod val="75000"/>
                  </a:schemeClr>
                </a:solidFill>
              </a:rPr>
              <a:t>on the patient</a:t>
            </a:r>
            <a:r>
              <a:rPr lang="en-GB" sz="1800" b="1" i="1" dirty="0">
                <a:solidFill>
                  <a:schemeClr val="accent6">
                    <a:lumMod val="75000"/>
                  </a:schemeClr>
                </a:solidFill>
              </a:rPr>
              <a:t>: </a:t>
            </a:r>
            <a:r>
              <a:rPr lang="en-GB" sz="1800" b="1" i="1" dirty="0">
                <a:solidFill>
                  <a:srgbClr val="E0462C"/>
                </a:solidFill>
              </a:rPr>
              <a:t>For every 10 days a person over the age of 80 is in hospital they lose 10% of muscle mass, which is important for recovery.</a:t>
            </a:r>
          </a:p>
          <a:p>
            <a:pPr marL="285750" indent="-285750">
              <a:buFont typeface="Arial" panose="020B0604020202020204" pitchFamily="34" charset="0"/>
              <a:buChar char="•"/>
            </a:pPr>
            <a:r>
              <a:rPr lang="en-GB" b="1" dirty="0">
                <a:solidFill>
                  <a:schemeClr val="accent6">
                    <a:lumMod val="75000"/>
                  </a:schemeClr>
                </a:solidFill>
              </a:rPr>
              <a:t>Impact on t</a:t>
            </a:r>
            <a:r>
              <a:rPr lang="en-GB" sz="1800" b="1" dirty="0">
                <a:solidFill>
                  <a:schemeClr val="accent6">
                    <a:lumMod val="75000"/>
                  </a:schemeClr>
                </a:solidFill>
              </a:rPr>
              <a:t>he</a:t>
            </a:r>
            <a:r>
              <a:rPr lang="en-GB" sz="1800" b="1" i="1" dirty="0">
                <a:solidFill>
                  <a:schemeClr val="accent6">
                    <a:lumMod val="75000"/>
                  </a:schemeClr>
                </a:solidFill>
              </a:rPr>
              <a:t> </a:t>
            </a:r>
            <a:r>
              <a:rPr lang="en-GB" sz="1800" b="1" dirty="0">
                <a:solidFill>
                  <a:schemeClr val="accent6">
                    <a:lumMod val="75000"/>
                  </a:schemeClr>
                </a:solidFill>
              </a:rPr>
              <a:t>health and social care system</a:t>
            </a:r>
            <a:r>
              <a:rPr lang="en-GB" sz="1800" b="1" i="1" dirty="0">
                <a:solidFill>
                  <a:schemeClr val="accent6">
                    <a:lumMod val="75000"/>
                  </a:schemeClr>
                </a:solidFill>
              </a:rPr>
              <a:t>:</a:t>
            </a:r>
            <a:r>
              <a:rPr lang="en-GB" sz="1800" b="1" i="1" dirty="0">
                <a:solidFill>
                  <a:srgbClr val="E0462C"/>
                </a:solidFill>
              </a:rPr>
              <a:t> it is expensive -  in excess of £20bn per year.</a:t>
            </a:r>
          </a:p>
          <a:p>
            <a:pPr marL="285750" indent="-285750">
              <a:buFont typeface="Arial" panose="020B0604020202020204" pitchFamily="34" charset="0"/>
              <a:buChar char="•"/>
            </a:pPr>
            <a:r>
              <a:rPr lang="en-GB" sz="1800" b="1" dirty="0">
                <a:solidFill>
                  <a:srgbClr val="2D2F93"/>
                </a:solidFill>
              </a:rPr>
              <a:t>It is preventable </a:t>
            </a:r>
            <a:r>
              <a:rPr lang="en-GB" sz="1800" dirty="0"/>
              <a:t>– </a:t>
            </a:r>
            <a:r>
              <a:rPr lang="en-GB" sz="1800" b="1" i="1" dirty="0">
                <a:solidFill>
                  <a:srgbClr val="E0462C"/>
                </a:solidFill>
              </a:rPr>
              <a:t>Losing weight is not a natural part of growing old!</a:t>
            </a:r>
          </a:p>
          <a:p>
            <a:pPr marL="285750" indent="-285750">
              <a:buFont typeface="Arial" panose="020B0604020202020204" pitchFamily="34" charset="0"/>
              <a:buChar char="•"/>
            </a:pPr>
            <a:endParaRPr lang="en-GB" dirty="0"/>
          </a:p>
        </p:txBody>
      </p:sp>
      <p:sp>
        <p:nvSpPr>
          <p:cNvPr id="15" name="Rectangle 14">
            <a:extLst>
              <a:ext uri="{FF2B5EF4-FFF2-40B4-BE49-F238E27FC236}">
                <a16:creationId xmlns:a16="http://schemas.microsoft.com/office/drawing/2014/main" id="{5277BB16-20C4-4EF9-8794-CF2B2459408B}"/>
              </a:ext>
            </a:extLst>
          </p:cNvPr>
          <p:cNvSpPr/>
          <p:nvPr/>
        </p:nvSpPr>
        <p:spPr>
          <a:xfrm>
            <a:off x="1763688"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4" name="Audio 3">
            <a:hlinkClick r:id="" action="ppaction://media"/>
            <a:extLst>
              <a:ext uri="{FF2B5EF4-FFF2-40B4-BE49-F238E27FC236}">
                <a16:creationId xmlns:a16="http://schemas.microsoft.com/office/drawing/2014/main" id="{D59E2DF9-3ACD-46B9-9210-A84C466A7FC6}"/>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385559607"/>
      </p:ext>
    </p:extLst>
  </p:cSld>
  <p:clrMapOvr>
    <a:masterClrMapping/>
  </p:clrMapOvr>
  <mc:AlternateContent xmlns:mc="http://schemas.openxmlformats.org/markup-compatibility/2006" xmlns:p14="http://schemas.microsoft.com/office/powerpoint/2010/main">
    <mc:Choice Requires="p14">
      <p:transition spd="slow" p14:dur="2000" advClick="0" advTm="61690"/>
    </mc:Choice>
    <mc:Fallback xmlns="">
      <p:transition spd="slow" advClick="0" advTm="61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4"/>
                                        </p:tgtEl>
                                        <p:attrNameLst>
                                          <p:attrName>r</p:attrName>
                                        </p:attrNameLst>
                                      </p:cBhvr>
                                    </p:animRot>
                                    <p:animRot by="-240000">
                                      <p:cBhvr>
                                        <p:cTn id="11" dur="200" fill="hold">
                                          <p:stCondLst>
                                            <p:cond delay="200"/>
                                          </p:stCondLst>
                                        </p:cTn>
                                        <p:tgtEl>
                                          <p:spTgt spid="14"/>
                                        </p:tgtEl>
                                        <p:attrNameLst>
                                          <p:attrName>r</p:attrName>
                                        </p:attrNameLst>
                                      </p:cBhvr>
                                    </p:animRot>
                                    <p:animRot by="240000">
                                      <p:cBhvr>
                                        <p:cTn id="12" dur="200" fill="hold">
                                          <p:stCondLst>
                                            <p:cond delay="400"/>
                                          </p:stCondLst>
                                        </p:cTn>
                                        <p:tgtEl>
                                          <p:spTgt spid="14"/>
                                        </p:tgtEl>
                                        <p:attrNameLst>
                                          <p:attrName>r</p:attrName>
                                        </p:attrNameLst>
                                      </p:cBhvr>
                                    </p:animRot>
                                    <p:animRot by="-240000">
                                      <p:cBhvr>
                                        <p:cTn id="13" dur="200" fill="hold">
                                          <p:stCondLst>
                                            <p:cond delay="600"/>
                                          </p:stCondLst>
                                        </p:cTn>
                                        <p:tgtEl>
                                          <p:spTgt spid="14"/>
                                        </p:tgtEl>
                                        <p:attrNameLst>
                                          <p:attrName>r</p:attrName>
                                        </p:attrNameLst>
                                      </p:cBhvr>
                                    </p:animRot>
                                    <p:animRot by="120000">
                                      <p:cBhvr>
                                        <p:cTn id="14"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2846-92CF-4A5A-910E-67E1D9433FEF}"/>
              </a:ext>
            </a:extLst>
          </p:cNvPr>
          <p:cNvSpPr>
            <a:spLocks noGrp="1"/>
          </p:cNvSpPr>
          <p:nvPr>
            <p:ph type="title"/>
          </p:nvPr>
        </p:nvSpPr>
        <p:spPr>
          <a:xfrm>
            <a:off x="475764" y="1243856"/>
            <a:ext cx="6103938" cy="889000"/>
          </a:xfrm>
        </p:spPr>
        <p:txBody>
          <a:bodyPr/>
          <a:lstStyle/>
          <a:p>
            <a:r>
              <a:rPr lang="en-GB" dirty="0"/>
              <a:t>Questions</a:t>
            </a:r>
          </a:p>
        </p:txBody>
      </p:sp>
      <p:sp>
        <p:nvSpPr>
          <p:cNvPr id="3" name="Content Placeholder 2">
            <a:extLst>
              <a:ext uri="{FF2B5EF4-FFF2-40B4-BE49-F238E27FC236}">
                <a16:creationId xmlns:a16="http://schemas.microsoft.com/office/drawing/2014/main" id="{ABEE66D7-352D-490B-8C23-54ABAB35FC39}"/>
              </a:ext>
            </a:extLst>
          </p:cNvPr>
          <p:cNvSpPr>
            <a:spLocks noGrp="1"/>
          </p:cNvSpPr>
          <p:nvPr>
            <p:ph idx="1"/>
          </p:nvPr>
        </p:nvSpPr>
        <p:spPr>
          <a:xfrm>
            <a:off x="475764" y="1844824"/>
            <a:ext cx="8364179" cy="5013176"/>
          </a:xfrm>
        </p:spPr>
        <p:txBody>
          <a:bodyPr/>
          <a:lstStyle/>
          <a:p>
            <a:r>
              <a:rPr lang="en-GB" dirty="0"/>
              <a:t>1</a:t>
            </a:r>
            <a:r>
              <a:rPr lang="en-GB" b="1" dirty="0"/>
              <a:t>. How many older people over 65 are at risk of malnutrition?</a:t>
            </a:r>
          </a:p>
          <a:p>
            <a:pPr marL="285750" indent="-285750">
              <a:buFont typeface="Arial" panose="020B0604020202020204" pitchFamily="34" charset="0"/>
              <a:buChar char="•"/>
            </a:pPr>
            <a:r>
              <a:rPr lang="en-GB" dirty="0">
                <a:hlinkClick r:id="rId6" action="ppaction://hlinksldjump"/>
              </a:rPr>
              <a:t>750,000</a:t>
            </a:r>
            <a:endParaRPr lang="en-GB" dirty="0"/>
          </a:p>
          <a:p>
            <a:pPr marL="285750" indent="-285750">
              <a:buFont typeface="Arial" panose="020B0604020202020204" pitchFamily="34" charset="0"/>
              <a:buChar char="•"/>
            </a:pPr>
            <a:r>
              <a:rPr lang="en-GB" dirty="0">
                <a:hlinkClick r:id="rId6" action="ppaction://hlinksldjump"/>
              </a:rPr>
              <a:t>500,000</a:t>
            </a:r>
            <a:endParaRPr lang="en-GB" dirty="0"/>
          </a:p>
          <a:p>
            <a:pPr marL="285750" indent="-285750">
              <a:buFont typeface="Arial" panose="020B0604020202020204" pitchFamily="34" charset="0"/>
              <a:buChar char="•"/>
            </a:pPr>
            <a:r>
              <a:rPr lang="en-GB" dirty="0">
                <a:hlinkClick r:id="rId7" action="ppaction://hlinksldjump"/>
              </a:rPr>
              <a:t>1,000,000</a:t>
            </a:r>
            <a:endParaRPr lang="en-GB" dirty="0"/>
          </a:p>
          <a:p>
            <a:r>
              <a:rPr lang="en-GB" b="1" dirty="0"/>
              <a:t>2. How many of these are living at home?</a:t>
            </a:r>
          </a:p>
          <a:p>
            <a:pPr>
              <a:buFont typeface="Arial" panose="020B0604020202020204" pitchFamily="34" charset="0"/>
              <a:buChar char="•"/>
            </a:pPr>
            <a:r>
              <a:rPr lang="en-GB" dirty="0">
                <a:hlinkClick r:id="rId7" action="ppaction://hlinksldjump"/>
              </a:rPr>
              <a:t>93%</a:t>
            </a:r>
            <a:endParaRPr lang="en-GB" dirty="0"/>
          </a:p>
          <a:p>
            <a:pPr>
              <a:buFont typeface="Arial" panose="020B0604020202020204" pitchFamily="34" charset="0"/>
              <a:buChar char="•"/>
            </a:pPr>
            <a:r>
              <a:rPr lang="en-GB" dirty="0">
                <a:hlinkClick r:id="rId6" action="ppaction://hlinksldjump"/>
              </a:rPr>
              <a:t>2%</a:t>
            </a:r>
          </a:p>
          <a:p>
            <a:pPr>
              <a:buFont typeface="Arial" panose="020B0604020202020204" pitchFamily="34" charset="0"/>
              <a:buChar char="•"/>
            </a:pPr>
            <a:r>
              <a:rPr lang="en-GB" dirty="0">
                <a:hlinkClick r:id="rId6" action="ppaction://hlinksldjump"/>
              </a:rPr>
              <a:t>5%</a:t>
            </a:r>
            <a:endParaRPr lang="en-GB" dirty="0"/>
          </a:p>
          <a:p>
            <a:pPr marL="0" indent="0"/>
            <a:r>
              <a:rPr lang="en-GB" dirty="0"/>
              <a:t>3. </a:t>
            </a:r>
            <a:r>
              <a:rPr lang="en-GB" b="1" dirty="0"/>
              <a:t>How many older people fall as a result of malnutrition?</a:t>
            </a:r>
          </a:p>
          <a:p>
            <a:pPr marL="0" indent="0"/>
            <a:r>
              <a:rPr lang="en-GB" dirty="0"/>
              <a:t>Nearly a - </a:t>
            </a:r>
          </a:p>
          <a:p>
            <a:pPr marL="285750" indent="-285750">
              <a:buFont typeface="Arial" panose="020B0604020202020204" pitchFamily="34" charset="0"/>
              <a:buChar char="•"/>
            </a:pPr>
            <a:r>
              <a:rPr lang="en-GB" dirty="0">
                <a:hlinkClick r:id="rId6" action="ppaction://hlinksldjump"/>
              </a:rPr>
              <a:t>quarter</a:t>
            </a:r>
            <a:endParaRPr lang="en-GB" dirty="0"/>
          </a:p>
          <a:p>
            <a:pPr marL="285750" indent="-285750">
              <a:buFont typeface="Arial" panose="020B0604020202020204" pitchFamily="34" charset="0"/>
              <a:buChar char="•"/>
            </a:pPr>
            <a:r>
              <a:rPr lang="en-GB" dirty="0">
                <a:hlinkClick r:id="rId7" action="ppaction://hlinksldjump"/>
              </a:rPr>
              <a:t>half</a:t>
            </a:r>
            <a:endParaRPr lang="en-GB" dirty="0"/>
          </a:p>
          <a:p>
            <a:pPr marL="285750" indent="-285750">
              <a:buFont typeface="Arial" panose="020B0604020202020204" pitchFamily="34" charset="0"/>
              <a:buChar char="•"/>
            </a:pPr>
            <a:r>
              <a:rPr lang="en-GB" dirty="0">
                <a:hlinkClick r:id="rId6" action="ppaction://hlinksldjump"/>
              </a:rPr>
              <a:t>third</a:t>
            </a:r>
            <a:endParaRPr lang="en-GB" dirty="0"/>
          </a:p>
          <a:p>
            <a:endParaRPr lang="en-GB" dirty="0"/>
          </a:p>
          <a:p>
            <a:r>
              <a:rPr lang="en-GB" dirty="0"/>
              <a:t> </a:t>
            </a:r>
          </a:p>
        </p:txBody>
      </p:sp>
      <p:sp>
        <p:nvSpPr>
          <p:cNvPr id="4" name="Rectangle 3">
            <a:extLst>
              <a:ext uri="{FF2B5EF4-FFF2-40B4-BE49-F238E27FC236}">
                <a16:creationId xmlns:a16="http://schemas.microsoft.com/office/drawing/2014/main" id="{038A3211-7625-4744-AAF7-61CA8D3B60A2}"/>
              </a:ext>
            </a:extLst>
          </p:cNvPr>
          <p:cNvSpPr/>
          <p:nvPr/>
        </p:nvSpPr>
        <p:spPr>
          <a:xfrm>
            <a:off x="1763688"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6" name="Audio 5">
            <a:hlinkClick r:id="" action="ppaction://media"/>
            <a:extLst>
              <a:ext uri="{FF2B5EF4-FFF2-40B4-BE49-F238E27FC236}">
                <a16:creationId xmlns:a16="http://schemas.microsoft.com/office/drawing/2014/main" id="{98406624-AF20-4544-969A-5B62F15002EA}"/>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18500" y="6032500"/>
            <a:ext cx="609600" cy="609600"/>
          </a:xfrm>
          <a:prstGeom prst="rect">
            <a:avLst/>
          </a:prstGeom>
        </p:spPr>
      </p:pic>
      <p:pic>
        <p:nvPicPr>
          <p:cNvPr id="7" name="Picture 6" descr="Age UK Salford Pledge- 10% Better Campaign">
            <a:extLst>
              <a:ext uri="{FF2B5EF4-FFF2-40B4-BE49-F238E27FC236}">
                <a16:creationId xmlns:a16="http://schemas.microsoft.com/office/drawing/2014/main" id="{8AF6B5AE-EE6C-4267-BC84-6318D2E4B94D}"/>
              </a:ext>
            </a:extLst>
          </p:cNvPr>
          <p:cNvPicPr/>
          <p:nvPr/>
        </p:nvPicPr>
        <p:blipFill rotWithShape="1">
          <a:blip r:embed="rId9" cstate="print">
            <a:extLst>
              <a:ext uri="{28A0092B-C50C-407E-A947-70E740481C1C}">
                <a14:useLocalDpi xmlns:a14="http://schemas.microsoft.com/office/drawing/2010/main" val="0"/>
              </a:ext>
            </a:extLst>
          </a:blip>
          <a:srcRect l="6785" t="12396" r="5689" b="12397"/>
          <a:stretch/>
        </p:blipFill>
        <p:spPr bwMode="auto">
          <a:xfrm>
            <a:off x="97353" y="289784"/>
            <a:ext cx="1638300" cy="744855"/>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717805574"/>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6F6A7-C9CC-4942-B5D8-6C90CB4DF52E}"/>
              </a:ext>
            </a:extLst>
          </p:cNvPr>
          <p:cNvSpPr>
            <a:spLocks noGrp="1"/>
          </p:cNvSpPr>
          <p:nvPr>
            <p:ph type="title"/>
          </p:nvPr>
        </p:nvSpPr>
        <p:spPr/>
        <p:txBody>
          <a:bodyPr/>
          <a:lstStyle/>
          <a:p>
            <a:r>
              <a:rPr lang="en-GB" sz="4000" dirty="0"/>
              <a:t>Well done!</a:t>
            </a:r>
          </a:p>
        </p:txBody>
      </p:sp>
      <p:sp>
        <p:nvSpPr>
          <p:cNvPr id="3" name="Content Placeholder 2">
            <a:extLst>
              <a:ext uri="{FF2B5EF4-FFF2-40B4-BE49-F238E27FC236}">
                <a16:creationId xmlns:a16="http://schemas.microsoft.com/office/drawing/2014/main" id="{5AF5E68A-C769-4808-A0B5-0EB3CC1F9D21}"/>
              </a:ext>
            </a:extLst>
          </p:cNvPr>
          <p:cNvSpPr>
            <a:spLocks noGrp="1"/>
          </p:cNvSpPr>
          <p:nvPr>
            <p:ph idx="1"/>
          </p:nvPr>
        </p:nvSpPr>
        <p:spPr>
          <a:xfrm>
            <a:off x="468451" y="2439737"/>
            <a:ext cx="7704856" cy="1656184"/>
          </a:xfrm>
        </p:spPr>
        <p:txBody>
          <a:bodyPr/>
          <a:lstStyle/>
          <a:p>
            <a:pPr algn="ctr"/>
            <a:r>
              <a:rPr lang="en-GB" sz="3200" dirty="0"/>
              <a:t>You have completed Bitesize 4 – </a:t>
            </a:r>
          </a:p>
          <a:p>
            <a:pPr algn="ctr"/>
            <a:r>
              <a:rPr lang="en-GB" sz="3200" dirty="0"/>
              <a:t>‘Introduction to Malnutrition’</a:t>
            </a:r>
            <a:endParaRPr lang="en-GB" sz="3600" dirty="0"/>
          </a:p>
          <a:p>
            <a:pPr algn="ctr"/>
            <a:endParaRPr lang="en-GB" sz="3600" dirty="0"/>
          </a:p>
          <a:p>
            <a:pPr algn="ctr"/>
            <a:r>
              <a:rPr lang="en-GB" sz="3200" dirty="0"/>
              <a:t>Now move onto Bitesize 5 – </a:t>
            </a:r>
          </a:p>
          <a:p>
            <a:pPr algn="ctr"/>
            <a:r>
              <a:rPr lang="en-GB" sz="3200" dirty="0"/>
              <a:t>‘Eat Well: Top tips to prevent malnutrition</a:t>
            </a:r>
          </a:p>
          <a:p>
            <a:pPr algn="ctr"/>
            <a:r>
              <a:rPr lang="en-GB" sz="3200" dirty="0"/>
              <a:t> by following this link: </a:t>
            </a:r>
            <a:r>
              <a:rPr lang="en-GB" sz="3200" dirty="0">
                <a:solidFill>
                  <a:srgbClr val="FF0000"/>
                </a:solidFill>
                <a:hlinkClick r:id="rId5"/>
              </a:rPr>
              <a:t>Link here</a:t>
            </a:r>
            <a:endParaRPr lang="en-GB" sz="3200" dirty="0">
              <a:solidFill>
                <a:srgbClr val="FF0000"/>
              </a:solidFill>
            </a:endParaRPr>
          </a:p>
          <a:p>
            <a:endParaRPr lang="en-GB" dirty="0"/>
          </a:p>
        </p:txBody>
      </p:sp>
      <p:sp>
        <p:nvSpPr>
          <p:cNvPr id="4" name="Rectangle 3">
            <a:extLst>
              <a:ext uri="{FF2B5EF4-FFF2-40B4-BE49-F238E27FC236}">
                <a16:creationId xmlns:a16="http://schemas.microsoft.com/office/drawing/2014/main" id="{32C6FF50-088F-4083-9C49-162DA2E4C0F8}"/>
              </a:ext>
            </a:extLst>
          </p:cNvPr>
          <p:cNvSpPr/>
          <p:nvPr/>
        </p:nvSpPr>
        <p:spPr>
          <a:xfrm>
            <a:off x="1763688"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3FB3CF7E-1BCF-405D-BF26-19375073E91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pic>
        <p:nvPicPr>
          <p:cNvPr id="6" name="Picture 5" descr="Age UK Salford Pledge- 10% Better Campaign">
            <a:extLst>
              <a:ext uri="{FF2B5EF4-FFF2-40B4-BE49-F238E27FC236}">
                <a16:creationId xmlns:a16="http://schemas.microsoft.com/office/drawing/2014/main" id="{8646A18D-FAFF-4CE4-BCCC-38F7270E3015}"/>
              </a:ext>
            </a:extLst>
          </p:cNvPr>
          <p:cNvPicPr/>
          <p:nvPr/>
        </p:nvPicPr>
        <p:blipFill rotWithShape="1">
          <a:blip r:embed="rId7" cstate="print">
            <a:extLst>
              <a:ext uri="{28A0092B-C50C-407E-A947-70E740481C1C}">
                <a14:useLocalDpi xmlns:a14="http://schemas.microsoft.com/office/drawing/2010/main" val="0"/>
              </a:ext>
            </a:extLst>
          </a:blip>
          <a:srcRect l="6785" t="12396" r="5689" b="12397"/>
          <a:stretch/>
        </p:blipFill>
        <p:spPr bwMode="auto">
          <a:xfrm>
            <a:off x="97353" y="289784"/>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4216607"/>
      </p:ext>
    </p:extLst>
  </p:cSld>
  <p:clrMapOvr>
    <a:masterClrMapping/>
  </p:clrMapOvr>
  <mc:AlternateContent xmlns:mc="http://schemas.openxmlformats.org/markup-compatibility/2006" xmlns:p14="http://schemas.microsoft.com/office/powerpoint/2010/main">
    <mc:Choice Requires="p14">
      <p:transition spd="slow" p14:dur="2000" advTm="16089"/>
    </mc:Choice>
    <mc:Fallback xmlns="">
      <p:transition spd="slow" advTm="16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e UK Salford Pledge- 10% Better Campaign">
            <a:extLst>
              <a:ext uri="{FF2B5EF4-FFF2-40B4-BE49-F238E27FC236}">
                <a16:creationId xmlns:a16="http://schemas.microsoft.com/office/drawing/2014/main" id="{2088BA09-6252-4CA9-8F41-06748BEE2364}"/>
              </a:ext>
            </a:extLst>
          </p:cNvPr>
          <p:cNvPicPr/>
          <p:nvPr/>
        </p:nvPicPr>
        <p:blipFill rotWithShape="1">
          <a:blip r:embed="rId2" cstate="print">
            <a:extLst>
              <a:ext uri="{28A0092B-C50C-407E-A947-70E740481C1C}">
                <a14:useLocalDpi xmlns:a14="http://schemas.microsoft.com/office/drawing/2010/main" val="0"/>
              </a:ext>
            </a:extLst>
          </a:blip>
          <a:srcRect l="6785" t="12396" r="5689" b="12397"/>
          <a:stretch/>
        </p:blipFill>
        <p:spPr bwMode="auto">
          <a:xfrm>
            <a:off x="97353" y="289784"/>
            <a:ext cx="1638300" cy="744855"/>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B298FBB4-72DF-450C-8F40-D026D735BF4C}"/>
              </a:ext>
            </a:extLst>
          </p:cNvPr>
          <p:cNvSpPr/>
          <p:nvPr/>
        </p:nvSpPr>
        <p:spPr>
          <a:xfrm>
            <a:off x="1763688" y="332656"/>
            <a:ext cx="4797450" cy="79208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96306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11.5|13.1"/>
</p:tagLst>
</file>

<file path=ppt/tags/tag2.xml><?xml version="1.0" encoding="utf-8"?>
<p:tagLst xmlns:a="http://schemas.openxmlformats.org/drawingml/2006/main" xmlns:r="http://schemas.openxmlformats.org/officeDocument/2006/relationships" xmlns:p="http://schemas.openxmlformats.org/presentationml/2006/main">
  <p:tag name="TIMING" val="|1.4|0.3|0.5|0.3"/>
</p:tagLst>
</file>

<file path=ppt/tags/tag3.xml><?xml version="1.0" encoding="utf-8"?>
<p:tagLst xmlns:a="http://schemas.openxmlformats.org/drawingml/2006/main" xmlns:r="http://schemas.openxmlformats.org/officeDocument/2006/relationships" xmlns:p="http://schemas.openxmlformats.org/presentationml/2006/main">
  <p:tag name="TIMING" val="|60.5"/>
</p:tagLst>
</file>

<file path=ppt/tags/tag4.xml><?xml version="1.0" encoding="utf-8"?>
<p:tagLst xmlns:a="http://schemas.openxmlformats.org/drawingml/2006/main" xmlns:r="http://schemas.openxmlformats.org/officeDocument/2006/relationships" xmlns:p="http://schemas.openxmlformats.org/presentationml/2006/main">
  <p:tag name="TIMING" val="|2.9|11.8|8"/>
</p:tagLst>
</file>

<file path=ppt/theme/theme1.xml><?xml version="1.0" encoding="utf-8"?>
<a:theme xmlns:a="http://schemas.openxmlformats.org/drawingml/2006/main" name="Pennine KPI's -18March 2014 D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9B6D96CA3E8A4EA6264127CAE1E098" ma:contentTypeVersion="16" ma:contentTypeDescription="Create a new document." ma:contentTypeScope="" ma:versionID="fb3c9c456689f4079ee9ba389a9defc7">
  <xsd:schema xmlns:xsd="http://www.w3.org/2001/XMLSchema" xmlns:xs="http://www.w3.org/2001/XMLSchema" xmlns:p="http://schemas.microsoft.com/office/2006/metadata/properties" xmlns:ns2="4ad4d7b2-7045-4ea9-a938-49be9e853746" xmlns:ns3="fda73c0f-03a0-411e-a79f-292674d7878d" targetNamespace="http://schemas.microsoft.com/office/2006/metadata/properties" ma:root="true" ma:fieldsID="8409b65044dfa7abc9261a297f02de6c" ns2:_="" ns3:_="">
    <xsd:import namespace="4ad4d7b2-7045-4ea9-a938-49be9e853746"/>
    <xsd:import namespace="fda73c0f-03a0-411e-a79f-292674d7878d"/>
    <xsd:element name="properties">
      <xsd:complexType>
        <xsd:sequence>
          <xsd:element name="documentManagement">
            <xsd:complexType>
              <xsd:all>
                <xsd:element ref="ns2:Exchequer"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d4d7b2-7045-4ea9-a938-49be9e853746" elementFormDefault="qualified">
    <xsd:import namespace="http://schemas.microsoft.com/office/2006/documentManagement/types"/>
    <xsd:import namespace="http://schemas.microsoft.com/office/infopath/2007/PartnerControls"/>
    <xsd:element name="Exchequer" ma:index="2" nillable="true" ma:displayName="Exchequer" ma:default="1" ma:format="Dropdown" ma:internalName="Exchequer"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hidden="true" ma:internalName="MediaServiceAutoTags" ma:readOnly="true">
      <xsd:simpleType>
        <xsd:restriction base="dms:Text"/>
      </xsd:simpleType>
    </xsd:element>
    <xsd:element name="MediaServiceLocation" ma:index="12" nillable="true" ma:displayName="Location" ma:hidden="true" ma:internalName="MediaServiceLocation"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a73c0f-03a0-411e-a79f-292674d7878d"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chequer xmlns="4ad4d7b2-7045-4ea9-a938-49be9e853746">true</Exchequ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473FCA-F2EF-4F63-88E8-CAF05E27A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d4d7b2-7045-4ea9-a938-49be9e853746"/>
    <ds:schemaRef ds:uri="fda73c0f-03a0-411e-a79f-292674d787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24DD2D-7053-4413-867B-B1E9260ECD77}">
  <ds:schemaRefs>
    <ds:schemaRef ds:uri="http://schemas.microsoft.com/office/2006/documentManagement/types"/>
    <ds:schemaRef ds:uri="http://schemas.microsoft.com/office/2006/metadata/properties"/>
    <ds:schemaRef ds:uri="http://purl.org/dc/elements/1.1/"/>
    <ds:schemaRef ds:uri="fda73c0f-03a0-411e-a79f-292674d7878d"/>
    <ds:schemaRef ds:uri="http://purl.org/dc/terms/"/>
    <ds:schemaRef ds:uri="http://schemas.openxmlformats.org/package/2006/metadata/core-properties"/>
    <ds:schemaRef ds:uri="http://purl.org/dc/dcmitype/"/>
    <ds:schemaRef ds:uri="http://schemas.microsoft.com/office/infopath/2007/PartnerControls"/>
    <ds:schemaRef ds:uri="4ad4d7b2-7045-4ea9-a938-49be9e853746"/>
    <ds:schemaRef ds:uri="http://www.w3.org/XML/1998/namespace"/>
  </ds:schemaRefs>
</ds:datastoreItem>
</file>

<file path=customXml/itemProps3.xml><?xml version="1.0" encoding="utf-8"?>
<ds:datastoreItem xmlns:ds="http://schemas.openxmlformats.org/officeDocument/2006/customXml" ds:itemID="{3A81B2EE-83B7-4075-AEDB-AD62D36461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Pennine KPI's -18March 2014 D1</Template>
  <TotalTime>6680</TotalTime>
  <Words>1032</Words>
  <Application>Microsoft Office PowerPoint</Application>
  <PresentationFormat>On-screen Show (4:3)</PresentationFormat>
  <Paragraphs>113</Paragraphs>
  <Slides>11</Slides>
  <Notes>8</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Wingdings</vt:lpstr>
      <vt:lpstr>Pennine KPI's -18March 2014 D1</vt:lpstr>
      <vt:lpstr>    </vt:lpstr>
      <vt:lpstr>Welcome Back to the Nutrition and Hydration Bitesize Series!  </vt:lpstr>
      <vt:lpstr>Malnutrition - Definition</vt:lpstr>
      <vt:lpstr>PowerPoint Presentation</vt:lpstr>
      <vt:lpstr>PowerPoint Presentation</vt:lpstr>
      <vt:lpstr>PowerPoint Presentation</vt:lpstr>
      <vt:lpstr>Questions</vt:lpstr>
      <vt:lpstr>Well done!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Reflections</dc:title>
  <dc:creator>User</dc:creator>
  <cp:lastModifiedBy>Jane Bevan</cp:lastModifiedBy>
  <cp:revision>321</cp:revision>
  <cp:lastPrinted>2018-04-20T14:49:49Z</cp:lastPrinted>
  <dcterms:created xsi:type="dcterms:W3CDTF">2014-03-14T18:15:42Z</dcterms:created>
  <dcterms:modified xsi:type="dcterms:W3CDTF">2022-02-03T10:18:05Z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0x0101000E9B6D96CA3E8A4EA6264127CAE1E098</vt:lpwstr>
  </property>
</Properties>
</file>