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53" r:id="rId5"/>
    <p:sldId id="398" r:id="rId6"/>
    <p:sldId id="333" r:id="rId7"/>
    <p:sldId id="400" r:id="rId8"/>
    <p:sldId id="404" r:id="rId9"/>
    <p:sldId id="402" r:id="rId10"/>
    <p:sldId id="405" r:id="rId11"/>
    <p:sldId id="349" r:id="rId12"/>
    <p:sldId id="406" r:id="rId13"/>
  </p:sldIdLst>
  <p:sldSz cx="9144000" cy="6858000" type="screen4x3"/>
  <p:notesSz cx="7105650" cy="10236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62C"/>
    <a:srgbClr val="2D2F93"/>
    <a:srgbClr val="7CBF33"/>
    <a:srgbClr val="DB3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3CF17-6C82-5AFE-E68D-854A7E33AF16}" v="17" dt="2023-10-03T13:01:31.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l Berke" userId="S::carmelberke@ageuksalford.org.uk::d6079759-c69b-45f6-b49a-63a9fb981b09" providerId="AD" clId="Web-{3703CF17-6C82-5AFE-E68D-854A7E33AF16}"/>
    <pc:docChg chg="modSld">
      <pc:chgData name="Carmel Berke" userId="S::carmelberke@ageuksalford.org.uk::d6079759-c69b-45f6-b49a-63a9fb981b09" providerId="AD" clId="Web-{3703CF17-6C82-5AFE-E68D-854A7E33AF16}" dt="2023-10-03T13:01:31.059" v="12" actId="20577"/>
      <pc:docMkLst>
        <pc:docMk/>
      </pc:docMkLst>
      <pc:sldChg chg="delSp modSp">
        <pc:chgData name="Carmel Berke" userId="S::carmelberke@ageuksalford.org.uk::d6079759-c69b-45f6-b49a-63a9fb981b09" providerId="AD" clId="Web-{3703CF17-6C82-5AFE-E68D-854A7E33AF16}" dt="2023-10-03T13:00:27.416" v="3" actId="1076"/>
        <pc:sldMkLst>
          <pc:docMk/>
          <pc:sldMk cId="2936013256" sldId="353"/>
        </pc:sldMkLst>
        <pc:spChg chg="mod">
          <ac:chgData name="Carmel Berke" userId="S::carmelberke@ageuksalford.org.uk::d6079759-c69b-45f6-b49a-63a9fb981b09" providerId="AD" clId="Web-{3703CF17-6C82-5AFE-E68D-854A7E33AF16}" dt="2023-10-03T13:00:27.416" v="3" actId="1076"/>
          <ac:spMkLst>
            <pc:docMk/>
            <pc:sldMk cId="2936013256" sldId="353"/>
            <ac:spMk id="3" creationId="{C8C0BC26-264F-453F-A462-C9BF9BDF7884}"/>
          </ac:spMkLst>
        </pc:spChg>
        <pc:picChg chg="del">
          <ac:chgData name="Carmel Berke" userId="S::carmelberke@ageuksalford.org.uk::d6079759-c69b-45f6-b49a-63a9fb981b09" providerId="AD" clId="Web-{3703CF17-6C82-5AFE-E68D-854A7E33AF16}" dt="2023-10-03T13:00:22.682" v="2"/>
          <ac:picMkLst>
            <pc:docMk/>
            <pc:sldMk cId="2936013256" sldId="353"/>
            <ac:picMk id="6" creationId="{ED3423A6-BDCF-37F0-EBDC-59FD55A8DC4C}"/>
          </ac:picMkLst>
        </pc:picChg>
      </pc:sldChg>
      <pc:sldChg chg="delSp modSp">
        <pc:chgData name="Carmel Berke" userId="S::carmelberke@ageuksalford.org.uk::d6079759-c69b-45f6-b49a-63a9fb981b09" providerId="AD" clId="Web-{3703CF17-6C82-5AFE-E68D-854A7E33AF16}" dt="2023-10-03T13:01:00.027" v="9" actId="1076"/>
        <pc:sldMkLst>
          <pc:docMk/>
          <pc:sldMk cId="1836997482" sldId="398"/>
        </pc:sldMkLst>
        <pc:spChg chg="mod">
          <ac:chgData name="Carmel Berke" userId="S::carmelberke@ageuksalford.org.uk::d6079759-c69b-45f6-b49a-63a9fb981b09" providerId="AD" clId="Web-{3703CF17-6C82-5AFE-E68D-854A7E33AF16}" dt="2023-10-03T13:01:00.027" v="9" actId="1076"/>
          <ac:spMkLst>
            <pc:docMk/>
            <pc:sldMk cId="1836997482" sldId="398"/>
            <ac:spMk id="11" creationId="{4519F39F-BD81-41E3-8302-200530670625}"/>
          </ac:spMkLst>
        </pc:spChg>
        <pc:grpChg chg="mod">
          <ac:chgData name="Carmel Berke" userId="S::carmelberke@ageuksalford.org.uk::d6079759-c69b-45f6-b49a-63a9fb981b09" providerId="AD" clId="Web-{3703CF17-6C82-5AFE-E68D-854A7E33AF16}" dt="2023-10-03T13:00:45.620" v="7" actId="1076"/>
          <ac:grpSpMkLst>
            <pc:docMk/>
            <pc:sldMk cId="1836997482" sldId="398"/>
            <ac:grpSpMk id="4" creationId="{8E496231-6CD8-4871-82B6-F2D9C2E607CD}"/>
          </ac:grpSpMkLst>
        </pc:grpChg>
        <pc:picChg chg="del">
          <ac:chgData name="Carmel Berke" userId="S::carmelberke@ageuksalford.org.uk::d6079759-c69b-45f6-b49a-63a9fb981b09" providerId="AD" clId="Web-{3703CF17-6C82-5AFE-E68D-854A7E33AF16}" dt="2023-10-03T13:00:31.901" v="4"/>
          <ac:picMkLst>
            <pc:docMk/>
            <pc:sldMk cId="1836997482" sldId="398"/>
            <ac:picMk id="3" creationId="{1E07F3CF-34B0-5D72-6088-A27B81334F17}"/>
          </ac:picMkLst>
        </pc:picChg>
        <pc:picChg chg="mod">
          <ac:chgData name="Carmel Berke" userId="S::carmelberke@ageuksalford.org.uk::d6079759-c69b-45f6-b49a-63a9fb981b09" providerId="AD" clId="Web-{3703CF17-6C82-5AFE-E68D-854A7E33AF16}" dt="2023-10-03T13:00:53.714" v="8" actId="1076"/>
          <ac:picMkLst>
            <pc:docMk/>
            <pc:sldMk cId="1836997482" sldId="398"/>
            <ac:picMk id="12" creationId="{3DC9457D-4922-4047-87E4-038C9D850A57}"/>
          </ac:picMkLst>
        </pc:picChg>
      </pc:sldChg>
      <pc:sldChg chg="modSp">
        <pc:chgData name="Carmel Berke" userId="S::carmelberke@ageuksalford.org.uk::d6079759-c69b-45f6-b49a-63a9fb981b09" providerId="AD" clId="Web-{3703CF17-6C82-5AFE-E68D-854A7E33AF16}" dt="2023-10-03T13:01:31.059" v="12" actId="20577"/>
        <pc:sldMkLst>
          <pc:docMk/>
          <pc:sldMk cId="2924770978" sldId="402"/>
        </pc:sldMkLst>
        <pc:spChg chg="mod">
          <ac:chgData name="Carmel Berke" userId="S::carmelberke@ageuksalford.org.uk::d6079759-c69b-45f6-b49a-63a9fb981b09" providerId="AD" clId="Web-{3703CF17-6C82-5AFE-E68D-854A7E33AF16}" dt="2023-10-03T13:01:31.059" v="12" actId="20577"/>
          <ac:spMkLst>
            <pc:docMk/>
            <pc:sldMk cId="2924770978" sldId="402"/>
            <ac:spMk id="13" creationId="{B2DEEDB8-38B8-4BAB-B264-FC82993A0A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115" cy="511810"/>
          </a:xfrm>
          <a:prstGeom prst="rect">
            <a:avLst/>
          </a:prstGeom>
        </p:spPr>
        <p:txBody>
          <a:bodyPr vert="horz" lIns="99094" tIns="49547" rIns="99094" bIns="49547" rtlCol="0"/>
          <a:lstStyle>
            <a:lvl1pPr algn="l">
              <a:defRPr sz="1300"/>
            </a:lvl1pPr>
          </a:lstStyle>
          <a:p>
            <a:endParaRPr lang="en-GB"/>
          </a:p>
        </p:txBody>
      </p:sp>
      <p:sp>
        <p:nvSpPr>
          <p:cNvPr id="3" name="Date Placeholder 2"/>
          <p:cNvSpPr>
            <a:spLocks noGrp="1"/>
          </p:cNvSpPr>
          <p:nvPr>
            <p:ph type="dt" idx="1"/>
          </p:nvPr>
        </p:nvSpPr>
        <p:spPr>
          <a:xfrm>
            <a:off x="4024891" y="0"/>
            <a:ext cx="3079115" cy="511810"/>
          </a:xfrm>
          <a:prstGeom prst="rect">
            <a:avLst/>
          </a:prstGeom>
        </p:spPr>
        <p:txBody>
          <a:bodyPr vert="horz" lIns="99094" tIns="49547" rIns="99094" bIns="49547" rtlCol="0"/>
          <a:lstStyle>
            <a:lvl1pPr algn="r">
              <a:defRPr sz="1300"/>
            </a:lvl1pPr>
          </a:lstStyle>
          <a:p>
            <a:fld id="{86083CD8-3885-4344-9547-7C1E8C4914F5}" type="datetimeFigureOut">
              <a:rPr lang="en-GB" smtClean="0"/>
              <a:t>03/10/2023</a:t>
            </a:fld>
            <a:endParaRPr lang="en-GB"/>
          </a:p>
        </p:txBody>
      </p:sp>
      <p:sp>
        <p:nvSpPr>
          <p:cNvPr id="4" name="Slide Image Placeholder 3"/>
          <p:cNvSpPr>
            <a:spLocks noGrp="1" noRot="1" noChangeAspect="1"/>
          </p:cNvSpPr>
          <p:nvPr>
            <p:ph type="sldImg" idx="2"/>
          </p:nvPr>
        </p:nvSpPr>
        <p:spPr>
          <a:xfrm>
            <a:off x="993775" y="768350"/>
            <a:ext cx="5118100" cy="3838575"/>
          </a:xfrm>
          <a:prstGeom prst="rect">
            <a:avLst/>
          </a:prstGeom>
          <a:noFill/>
          <a:ln w="12700">
            <a:solidFill>
              <a:prstClr val="black"/>
            </a:solidFill>
          </a:ln>
        </p:spPr>
        <p:txBody>
          <a:bodyPr vert="horz" lIns="99094" tIns="49547" rIns="99094" bIns="49547" rtlCol="0" anchor="ctr"/>
          <a:lstStyle/>
          <a:p>
            <a:endParaRPr lang="en-GB"/>
          </a:p>
        </p:txBody>
      </p:sp>
      <p:sp>
        <p:nvSpPr>
          <p:cNvPr id="5" name="Notes Placeholder 4"/>
          <p:cNvSpPr>
            <a:spLocks noGrp="1"/>
          </p:cNvSpPr>
          <p:nvPr>
            <p:ph type="body" sz="quarter" idx="3"/>
          </p:nvPr>
        </p:nvSpPr>
        <p:spPr>
          <a:xfrm>
            <a:off x="710565" y="4862195"/>
            <a:ext cx="5684520" cy="4606290"/>
          </a:xfrm>
          <a:prstGeom prst="rect">
            <a:avLst/>
          </a:prstGeom>
        </p:spPr>
        <p:txBody>
          <a:bodyPr vert="horz" lIns="99094" tIns="49547" rIns="99094" bIns="495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2613"/>
            <a:ext cx="3079115" cy="511810"/>
          </a:xfrm>
          <a:prstGeom prst="rect">
            <a:avLst/>
          </a:prstGeom>
        </p:spPr>
        <p:txBody>
          <a:bodyPr vert="horz" lIns="99094" tIns="49547" rIns="99094" bIns="49547" rtlCol="0" anchor="b"/>
          <a:lstStyle>
            <a:lvl1pPr algn="l">
              <a:defRPr sz="1300"/>
            </a:lvl1pPr>
          </a:lstStyle>
          <a:p>
            <a:endParaRPr lang="en-GB"/>
          </a:p>
        </p:txBody>
      </p:sp>
      <p:sp>
        <p:nvSpPr>
          <p:cNvPr id="7" name="Slide Number Placeholder 6"/>
          <p:cNvSpPr>
            <a:spLocks noGrp="1"/>
          </p:cNvSpPr>
          <p:nvPr>
            <p:ph type="sldNum" sz="quarter" idx="5"/>
          </p:nvPr>
        </p:nvSpPr>
        <p:spPr>
          <a:xfrm>
            <a:off x="4024891" y="9722613"/>
            <a:ext cx="3079115" cy="511810"/>
          </a:xfrm>
          <a:prstGeom prst="rect">
            <a:avLst/>
          </a:prstGeom>
        </p:spPr>
        <p:txBody>
          <a:bodyPr vert="horz" lIns="99094" tIns="49547" rIns="99094" bIns="49547" rtlCol="0" anchor="b"/>
          <a:lstStyle>
            <a:lvl1pPr algn="r">
              <a:defRPr sz="1300"/>
            </a:lvl1pPr>
          </a:lstStyle>
          <a:p>
            <a:fld id="{75DD720E-D3F1-43F9-8B46-9519D956ABC1}" type="slidenum">
              <a:rPr lang="en-GB" smtClean="0"/>
              <a:t>‹#›</a:t>
            </a:fld>
            <a:endParaRPr lang="en-GB"/>
          </a:p>
        </p:txBody>
      </p:sp>
    </p:spTree>
    <p:extLst>
      <p:ext uri="{BB962C8B-B14F-4D97-AF65-F5344CB8AC3E}">
        <p14:creationId xmlns:p14="http://schemas.microsoft.com/office/powerpoint/2010/main" val="384867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DEFINE malnutrition and consider the two different extremes – obesity / malnutrition.</a:t>
            </a:r>
          </a:p>
          <a:p>
            <a:r>
              <a:rPr lang="en-GB"/>
              <a:t>This training concentrates on UNDERNUTRITION in relation to OVER 65s.</a:t>
            </a:r>
          </a:p>
          <a:p>
            <a:r>
              <a:rPr lang="en-GB"/>
              <a:t>READ the slide (animations can be removed if they are distracting).</a:t>
            </a:r>
          </a:p>
          <a:p>
            <a:r>
              <a:rPr lang="en-GB"/>
              <a:t>The PAPERWEIGHT ARMBAND has been developed to indicate a BMI of 20 if it fits around the mid-part of the upper non-dominant arm and 18.5 if it is lose / slips up and down this part of the arm.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601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DD720E-D3F1-43F9-8B46-9519D956ABC1}" type="slidenum">
              <a:rPr lang="en-GB" smtClean="0"/>
              <a:t>3</a:t>
            </a:fld>
            <a:endParaRPr lang="en-GB"/>
          </a:p>
        </p:txBody>
      </p:sp>
    </p:spTree>
    <p:extLst>
      <p:ext uri="{BB962C8B-B14F-4D97-AF65-F5344CB8AC3E}">
        <p14:creationId xmlns:p14="http://schemas.microsoft.com/office/powerpoint/2010/main" val="1165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a:t>It’s a </a:t>
            </a:r>
            <a:r>
              <a:rPr lang="en-GB" b="1"/>
              <a:t>hidden problem</a:t>
            </a:r>
            <a:endParaRPr lang="en-GB" sz="1200" b="1">
              <a:solidFill>
                <a:srgbClr val="E0462C"/>
              </a:solidFill>
            </a:endParaRPr>
          </a:p>
          <a:p>
            <a:pPr>
              <a:buFont typeface="Arial" panose="020B0604020202020204" pitchFamily="34" charset="0"/>
              <a:buChar char="•"/>
            </a:pPr>
            <a:r>
              <a:rPr lang="en-GB"/>
              <a:t>It’s </a:t>
            </a:r>
            <a:r>
              <a:rPr lang="en-GB" b="1"/>
              <a:t>all around us </a:t>
            </a:r>
            <a:r>
              <a:rPr lang="en-GB"/>
              <a:t>- </a:t>
            </a:r>
            <a:r>
              <a:rPr lang="en-GB" sz="1200" b="1" i="1">
                <a:solidFill>
                  <a:srgbClr val="E0462C"/>
                </a:solidFill>
              </a:rPr>
              <a:t>A third of recent arrivals to hospitals and care homes are already malnourished (or at risk)</a:t>
            </a:r>
          </a:p>
          <a:p>
            <a:pPr>
              <a:buFont typeface="Arial" panose="020B0604020202020204" pitchFamily="34" charset="0"/>
              <a:buChar char="•"/>
            </a:pPr>
            <a:r>
              <a:rPr lang="en-GB"/>
              <a:t>The </a:t>
            </a:r>
            <a:r>
              <a:rPr lang="en-GB" b="1"/>
              <a:t>consequences</a:t>
            </a:r>
            <a:r>
              <a:rPr lang="en-GB"/>
              <a:t> - </a:t>
            </a:r>
            <a:r>
              <a:rPr lang="en-GB" sz="1200" b="1" i="1">
                <a:solidFill>
                  <a:srgbClr val="E0462C"/>
                </a:solidFill>
              </a:rPr>
              <a:t>For every 10 days a person over the age of 80 is in hospital they lose 10% of muscle mass, they have slower healing wounds, a longer recovery time and generally become sick more often</a:t>
            </a:r>
          </a:p>
          <a:p>
            <a:pPr>
              <a:buFont typeface="Arial" panose="020B0604020202020204" pitchFamily="34" charset="0"/>
              <a:buChar char="•"/>
            </a:pPr>
            <a:r>
              <a:rPr lang="en-GB" b="1"/>
              <a:t>It is preventable </a:t>
            </a:r>
            <a:r>
              <a:rPr lang="en-GB"/>
              <a:t>– </a:t>
            </a:r>
            <a:r>
              <a:rPr lang="en-GB" sz="1200" b="1" i="1">
                <a:solidFill>
                  <a:srgbClr val="E0462C"/>
                </a:solidFill>
              </a:rPr>
              <a:t>Losing weight is not a natural part of growing old</a:t>
            </a:r>
          </a:p>
          <a:p>
            <a:pPr>
              <a:buFont typeface="Arial" panose="020B0604020202020204" pitchFamily="34" charset="0"/>
              <a:buChar char="•"/>
            </a:pPr>
            <a:r>
              <a:rPr lang="en-GB" b="1"/>
              <a:t>It’s expensive </a:t>
            </a:r>
            <a:r>
              <a:rPr lang="en-GB"/>
              <a:t>– </a:t>
            </a:r>
            <a:r>
              <a:rPr lang="en-GB" sz="1200" b="1" i="1">
                <a:solidFill>
                  <a:srgbClr val="E0462C"/>
                </a:solidFill>
              </a:rPr>
              <a:t>Malnutrition costs the health and social care system around £19-20bn per year – relate this to longer stays in hospital, higher costs of treatment and being admitted more often.  A&amp;E presentation for older people for a fall has huge costs attached</a:t>
            </a:r>
            <a:endParaRPr lang="en-GB" b="1"/>
          </a:p>
          <a:p>
            <a:pPr>
              <a:buFont typeface="Arial" panose="020B0604020202020204" pitchFamily="34" charset="0"/>
              <a:buChar char="•"/>
            </a:pPr>
            <a:r>
              <a:rPr lang="en-GB" b="1"/>
              <a:t>It affects vulnerable people most </a:t>
            </a:r>
            <a:r>
              <a:rPr lang="en-GB"/>
              <a:t>– </a:t>
            </a:r>
            <a:r>
              <a:rPr lang="en-GB" sz="1200" b="1" i="1">
                <a:solidFill>
                  <a:srgbClr val="E0462C"/>
                </a:solidFill>
              </a:rPr>
              <a:t>The older you are, the more likely you will be at risk</a:t>
            </a:r>
            <a:endParaRPr lang="en-GB" b="1" i="1">
              <a:solidFill>
                <a:srgbClr val="E0462C"/>
              </a:solidFill>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442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the slide</a:t>
            </a:r>
          </a:p>
          <a:p>
            <a:r>
              <a:rPr lang="en-GB"/>
              <a:t>HIGHLIGHT that a reduced sense of thirst due to age or a condition, may mean that prompts to drink are needed.</a:t>
            </a:r>
          </a:p>
          <a:p>
            <a:r>
              <a:rPr lang="en-GB"/>
              <a:t>DRAW attention to the many different signs &amp; symptoms of dehydration – these will have some baring if the case study ‘Emily’s story’ is used at slide 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59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the slide</a:t>
            </a:r>
          </a:p>
          <a:p>
            <a:r>
              <a:rPr lang="en-GB"/>
              <a:t>HIGHLIGHT the number of drinks needed in a day and how dehydration can lead to hospital admissions – this can be referred back to the costs mentioned in SLIDES 6 &amp; 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the slide</a:t>
            </a:r>
          </a:p>
          <a:p>
            <a:r>
              <a:rPr lang="en-GB"/>
              <a:t>HIGHLIGHT that a reduced sense of thirst due to age or a condition, may mean that prompts to drink are needed.</a:t>
            </a:r>
          </a:p>
          <a:p>
            <a:r>
              <a:rPr lang="en-GB"/>
              <a:t>DRAW attention to the many different signs &amp; symptoms of dehydration – these will have some baring if the case study ‘Emily’s story’ is used at slide 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595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n-GB"/>
              <a:t>Unintentional weight loss, especially if rapid weight loss usually reflects loss of muscle mass, which may be particularly relevant for people recovering after a period of intensive care</a:t>
            </a:r>
          </a:p>
          <a:p>
            <a:pPr marL="285750">
              <a:buFont typeface="Arial" panose="020B0604020202020204" pitchFamily="34" charset="0"/>
              <a:buChar char="•"/>
            </a:pPr>
            <a:r>
              <a:rPr lang="en-GB"/>
              <a:t>Malnutrition can increase a person’s risk of infection as well as slow down their recovery</a:t>
            </a:r>
          </a:p>
          <a:p>
            <a:pPr marL="285750">
              <a:buFont typeface="Arial" panose="020B0604020202020204" pitchFamily="34" charset="0"/>
              <a:buChar char="•"/>
            </a:pPr>
            <a:r>
              <a:rPr lang="en-GB"/>
              <a:t>Weight loss, especially if rapid weight loss usually reflects loss of muscle mass, which may be particularly relevant for people recovering after a period of intensive care</a:t>
            </a:r>
          </a:p>
          <a:p>
            <a:pPr marL="285750">
              <a:buFont typeface="Arial" panose="020B0604020202020204" pitchFamily="34" charset="0"/>
              <a:buChar char="•"/>
            </a:pPr>
            <a:r>
              <a:rPr lang="en-GB"/>
              <a:t>In turn this slows their recovery and may consequently result in readmission to hospital and further complications</a:t>
            </a:r>
          </a:p>
          <a:p>
            <a:pPr marL="285750">
              <a:buFont typeface="Arial" panose="020B0604020202020204" pitchFamily="34" charset="0"/>
              <a:buChar char="•"/>
            </a:pPr>
            <a:endParaRPr lang="en-GB" kern="0"/>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217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age 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22"/>
          <p:cNvSpPr>
            <a:spLocks noGrp="1" noChangeArrowheads="1"/>
          </p:cNvSpPr>
          <p:nvPr>
            <p:ph type="ctrTitle" sz="quarter"/>
          </p:nvPr>
        </p:nvSpPr>
        <p:spPr>
          <a:xfrm>
            <a:off x="466725" y="1520825"/>
            <a:ext cx="5618163" cy="755650"/>
          </a:xfrm>
          <a:prstGeom prst="rect">
            <a:avLst/>
          </a:prstGeom>
        </p:spPr>
        <p:txBody>
          <a:bodyPr wrap="square" lIns="91440" tIns="45720" rIns="91440" bIns="45720" anchor="t"/>
          <a:lstStyle>
            <a:lvl1pPr>
              <a:defRPr sz="3200"/>
            </a:lvl1pPr>
          </a:lstStyle>
          <a:p>
            <a:r>
              <a:rPr lang="en-US"/>
              <a:t>Click to edit Master title style</a:t>
            </a:r>
            <a:endParaRPr lang="en-GB"/>
          </a:p>
        </p:txBody>
      </p:sp>
      <p:sp>
        <p:nvSpPr>
          <p:cNvPr id="3095" name="Rectangle 23"/>
          <p:cNvSpPr>
            <a:spLocks noGrp="1" noChangeArrowheads="1"/>
          </p:cNvSpPr>
          <p:nvPr>
            <p:ph type="subTitle" sz="quarter" idx="1"/>
          </p:nvPr>
        </p:nvSpPr>
        <p:spPr>
          <a:xfrm>
            <a:off x="468313" y="2060575"/>
            <a:ext cx="5618162" cy="1130300"/>
          </a:xfrm>
        </p:spPr>
        <p:txBody>
          <a:bodyPr/>
          <a:lstStyle>
            <a:lvl1pPr>
              <a:defRPr/>
            </a:lvl1pPr>
          </a:lstStyle>
          <a:p>
            <a:r>
              <a:rPr lang="en-US"/>
              <a:t>Click to edit Master subtitle style</a:t>
            </a:r>
            <a:endParaRPr lang="en-GB"/>
          </a:p>
        </p:txBody>
      </p:sp>
      <p:pic>
        <p:nvPicPr>
          <p:cNvPr id="6" name="Picture 5" descr="Age UK ILL Logo CMYK C RGB 900dpi 50mm">
            <a:extLst>
              <a:ext uri="{FF2B5EF4-FFF2-40B4-BE49-F238E27FC236}">
                <a16:creationId xmlns:a16="http://schemas.microsoft.com/office/drawing/2014/main" id="{8E3EA264-8B77-4B2F-9069-E72FD93799B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0">
            <a:extLst>
              <a:ext uri="{FF2B5EF4-FFF2-40B4-BE49-F238E27FC236}">
                <a16:creationId xmlns:a16="http://schemas.microsoft.com/office/drawing/2014/main" id="{0CAFC67B-74A0-454D-ABE0-759B4BD7B98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8" name="Picture 7">
            <a:extLst>
              <a:ext uri="{FF2B5EF4-FFF2-40B4-BE49-F238E27FC236}">
                <a16:creationId xmlns:a16="http://schemas.microsoft.com/office/drawing/2014/main" id="{208CC6CD-C934-40BC-9AAE-EAFE710646E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10" name="Picture 9">
            <a:extLst>
              <a:ext uri="{FF2B5EF4-FFF2-40B4-BE49-F238E27FC236}">
                <a16:creationId xmlns:a16="http://schemas.microsoft.com/office/drawing/2014/main" id="{EB1A2600-DEA5-4F5D-BDD2-BE3AEECAC2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extLst>
      <p:ext uri="{BB962C8B-B14F-4D97-AF65-F5344CB8AC3E}">
        <p14:creationId xmlns:p14="http://schemas.microsoft.com/office/powerpoint/2010/main" val="41869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03/10/2023</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89849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1838" y="379413"/>
            <a:ext cx="1784350" cy="47783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79413"/>
            <a:ext cx="5202238" cy="477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03/10/2023</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8065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205856"/>
            <a:ext cx="6103938" cy="889000"/>
          </a:xfrm>
          <a:prstGeom prst="rect">
            <a:avLst/>
          </a:prstGeom>
        </p:spPr>
        <p:txBody>
          <a:bodyPr/>
          <a:lstStyle>
            <a:lvl1pPr>
              <a:defRPr b="1"/>
            </a:lvl1pPr>
          </a:lstStyle>
          <a:p>
            <a:r>
              <a:rPr lang="en-US"/>
              <a:t>Click to edit Master title style</a:t>
            </a:r>
            <a:endParaRPr lang="en-GB"/>
          </a:p>
        </p:txBody>
      </p:sp>
      <p:sp>
        <p:nvSpPr>
          <p:cNvPr id="3" name="Content Placeholder 2"/>
          <p:cNvSpPr>
            <a:spLocks noGrp="1"/>
          </p:cNvSpPr>
          <p:nvPr>
            <p:ph idx="1"/>
          </p:nvPr>
        </p:nvSpPr>
        <p:spPr>
          <a:xfrm>
            <a:off x="457200"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03/10/2023</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64917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456"/>
            <a:ext cx="6103938" cy="889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1"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03/10/2023</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17084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03/10/2023</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03903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03/10/2023</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288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6700"/>
            <a:ext cx="3492500"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02100" y="1536700"/>
            <a:ext cx="3494088"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03/10/2023</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23427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8" name="Date Placeholder 8"/>
          <p:cNvSpPr>
            <a:spLocks noGrp="1"/>
          </p:cNvSpPr>
          <p:nvPr>
            <p:ph type="dt" sz="half" idx="11"/>
          </p:nvPr>
        </p:nvSpPr>
        <p:spPr/>
        <p:txBody>
          <a:bodyPr/>
          <a:lstStyle>
            <a:lvl1pPr>
              <a:defRPr/>
            </a:lvl1pPr>
          </a:lstStyle>
          <a:p>
            <a:fld id="{2C7C5A65-3FCA-4654-8C39-26B9300279E9}" type="datetimeFigureOut">
              <a:rPr lang="en-GB" smtClean="0"/>
              <a:t>03/10/2023</a:t>
            </a:fld>
            <a:endParaRPr lang="en-GB"/>
          </a:p>
        </p:txBody>
      </p:sp>
      <p:sp>
        <p:nvSpPr>
          <p:cNvPr id="9"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278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4" name="Date Placeholder 8"/>
          <p:cNvSpPr>
            <a:spLocks noGrp="1"/>
          </p:cNvSpPr>
          <p:nvPr>
            <p:ph type="dt" sz="half" idx="11"/>
          </p:nvPr>
        </p:nvSpPr>
        <p:spPr/>
        <p:txBody>
          <a:bodyPr/>
          <a:lstStyle>
            <a:lvl1pPr>
              <a:defRPr/>
            </a:lvl1pPr>
          </a:lstStyle>
          <a:p>
            <a:fld id="{2C7C5A65-3FCA-4654-8C39-26B9300279E9}" type="datetimeFigureOut">
              <a:rPr lang="en-GB" smtClean="0"/>
              <a:t>03/10/2023</a:t>
            </a:fld>
            <a:endParaRPr lang="en-GB"/>
          </a:p>
        </p:txBody>
      </p:sp>
      <p:sp>
        <p:nvSpPr>
          <p:cNvPr id="5"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1925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3" name="Date Placeholder 8"/>
          <p:cNvSpPr>
            <a:spLocks noGrp="1"/>
          </p:cNvSpPr>
          <p:nvPr>
            <p:ph type="dt" sz="half" idx="11"/>
          </p:nvPr>
        </p:nvSpPr>
        <p:spPr/>
        <p:txBody>
          <a:bodyPr/>
          <a:lstStyle>
            <a:lvl1pPr>
              <a:defRPr/>
            </a:lvl1pPr>
          </a:lstStyle>
          <a:p>
            <a:fld id="{2C7C5A65-3FCA-4654-8C39-26B9300279E9}" type="datetimeFigureOut">
              <a:rPr lang="en-GB" smtClean="0"/>
              <a:t>03/10/2023</a:t>
            </a:fld>
            <a:endParaRPr lang="en-GB"/>
          </a:p>
        </p:txBody>
      </p:sp>
      <p:sp>
        <p:nvSpPr>
          <p:cNvPr id="4"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56484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03/10/2023</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56519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03/10/2023</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506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66825"/>
            <a:ext cx="8229600" cy="1588"/>
          </a:xfrm>
          <a:prstGeom prst="line">
            <a:avLst/>
          </a:prstGeom>
          <a:ln w="12700" cap="rnd">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28" name="Picture 13" descr="Strip.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386513"/>
            <a:ext cx="8229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p:ph type="sldNum" sz="quarter" idx="4"/>
          </p:nvPr>
        </p:nvSpPr>
        <p:spPr>
          <a:xfrm>
            <a:off x="7661275" y="6565900"/>
            <a:ext cx="1025525" cy="292100"/>
          </a:xfrm>
          <a:prstGeom prst="rect">
            <a:avLst/>
          </a:prstGeom>
        </p:spPr>
        <p:txBody>
          <a:bodyPr vert="horz" wrap="square" lIns="0" tIns="0" rIns="0" bIns="0" numCol="1" anchor="t" anchorCtr="0" compatLnSpc="1">
            <a:prstTxWarp prst="textNoShape">
              <a:avLst/>
            </a:prstTxWarp>
            <a:normAutofit/>
          </a:bodyPr>
          <a:lstStyle>
            <a:lvl1pPr algn="r">
              <a:defRPr sz="1100">
                <a:solidFill>
                  <a:srgbClr val="2D2F93"/>
                </a:solidFill>
                <a:latin typeface="Arial" charset="0"/>
                <a:ea typeface="ＭＳ Ｐゴシック" charset="-128"/>
                <a:cs typeface="Arial" charset="0"/>
              </a:defRPr>
            </a:lvl1pPr>
          </a:lstStyle>
          <a:p>
            <a:fld id="{01275A67-71F5-465C-8189-6BEC4D99AD15}" type="slidenum">
              <a:rPr lang="en-GB" smtClean="0"/>
              <a:t>‹#›</a:t>
            </a:fld>
            <a:endParaRPr lang="en-GB"/>
          </a:p>
        </p:txBody>
      </p:sp>
      <p:sp>
        <p:nvSpPr>
          <p:cNvPr id="9" name="Date Placeholder 8"/>
          <p:cNvSpPr>
            <a:spLocks noGrp="1"/>
          </p:cNvSpPr>
          <p:nvPr>
            <p:ph type="dt" sz="half" idx="2"/>
          </p:nvPr>
        </p:nvSpPr>
        <p:spPr>
          <a:xfrm>
            <a:off x="457200" y="6565900"/>
            <a:ext cx="658813"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fld id="{2C7C5A65-3FCA-4654-8C39-26B9300279E9}" type="datetimeFigureOut">
              <a:rPr lang="en-GB" smtClean="0"/>
              <a:t>03/10/2023</a:t>
            </a:fld>
            <a:endParaRPr lang="en-GB"/>
          </a:p>
        </p:txBody>
      </p:sp>
      <p:sp>
        <p:nvSpPr>
          <p:cNvPr id="10" name="Footer Placeholder 9"/>
          <p:cNvSpPr>
            <a:spLocks noGrp="1"/>
          </p:cNvSpPr>
          <p:nvPr>
            <p:ph type="ftr" sz="quarter" idx="3"/>
          </p:nvPr>
        </p:nvSpPr>
        <p:spPr>
          <a:xfrm>
            <a:off x="1123950" y="6565900"/>
            <a:ext cx="3308350"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endParaRPr lang="en-GB"/>
          </a:p>
        </p:txBody>
      </p:sp>
      <p:sp>
        <p:nvSpPr>
          <p:cNvPr id="1032" name="Rectangle 21"/>
          <p:cNvSpPr>
            <a:spLocks noGrp="1" noChangeArrowheads="1"/>
          </p:cNvSpPr>
          <p:nvPr>
            <p:ph type="body" idx="1"/>
          </p:nvPr>
        </p:nvSpPr>
        <p:spPr bwMode="auto">
          <a:xfrm>
            <a:off x="457200" y="1536700"/>
            <a:ext cx="713898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pic>
        <p:nvPicPr>
          <p:cNvPr id="11" name="Picture 10" descr="Age UK ILL Logo CMYK C RGB 900dpi 50mm">
            <a:extLst>
              <a:ext uri="{FF2B5EF4-FFF2-40B4-BE49-F238E27FC236}">
                <a16:creationId xmlns:a16="http://schemas.microsoft.com/office/drawing/2014/main" id="{01BD8B75-F595-47E2-AC80-C73C2839EBC0}"/>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10">
            <a:extLst>
              <a:ext uri="{FF2B5EF4-FFF2-40B4-BE49-F238E27FC236}">
                <a16:creationId xmlns:a16="http://schemas.microsoft.com/office/drawing/2014/main" id="{49CA76FC-9453-4E3B-BAB3-82198E781A5A}"/>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13" name="Picture 12">
            <a:extLst>
              <a:ext uri="{FF2B5EF4-FFF2-40B4-BE49-F238E27FC236}">
                <a16:creationId xmlns:a16="http://schemas.microsoft.com/office/drawing/2014/main" id="{4BDD89D6-0D4C-454D-B242-42AD1E8D2788}"/>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3" name="Picture 2">
            <a:extLst>
              <a:ext uri="{FF2B5EF4-FFF2-40B4-BE49-F238E27FC236}">
                <a16:creationId xmlns:a16="http://schemas.microsoft.com/office/drawing/2014/main" id="{E3563A03-519C-4BD1-A61D-D0ED94707E7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p:titleStyle>
    <p:body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eatwellagewell.us12.list-manage.com/track/click?u=1458f329c88d90b4a8048fb2f&amp;id=1439e72dbe&amp;e=810786ffe5" TargetMode="External"/><Relationship Id="rId5" Type="http://schemas.openxmlformats.org/officeDocument/2006/relationships/hyperlink" Target="https://eatwellagewell.us12.list-manage.com/track/click?u=1458f329c88d90b4a8048fb2f&amp;id=70ddd670db&amp;e=810786ffe5" TargetMode="External"/><Relationship Id="rId4" Type="http://schemas.openxmlformats.org/officeDocument/2006/relationships/hyperlink" Target="https://eatwellagewell.us12.list-manage.com/track/click?u=1458f329c88d90b4a8048fb2f&amp;id=6262727f6d&amp;e=810786ffe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s://www.ageuk.org.uk/salford/about-us/improving-nutrition-and-hydration/malnutrition-awareness-week-2021/" TargetMode="External"/><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15F3-50AB-4679-B893-8315EFCE3206}"/>
              </a:ext>
            </a:extLst>
          </p:cNvPr>
          <p:cNvSpPr>
            <a:spLocks noGrp="1"/>
          </p:cNvSpPr>
          <p:nvPr>
            <p:ph type="ctrTitle" sz="quarter"/>
          </p:nvPr>
        </p:nvSpPr>
        <p:spPr>
          <a:xfrm>
            <a:off x="179512" y="1158371"/>
            <a:ext cx="8928992" cy="1548135"/>
          </a:xfrm>
        </p:spPr>
        <p:txBody>
          <a:bodyPr/>
          <a:lstStyle/>
          <a:p>
            <a:pPr algn="ctr"/>
            <a:r>
              <a:rPr lang="en-US" sz="3600" b="1"/>
              <a:t>Greater Manchester</a:t>
            </a:r>
            <a:br>
              <a:rPr lang="en-US" sz="3600" b="1"/>
            </a:br>
            <a:r>
              <a:rPr lang="en-US" sz="3600" b="1"/>
              <a:t>Nutrition and Hydration Programme</a:t>
            </a:r>
            <a:br>
              <a:rPr lang="en-US" sz="3600"/>
            </a:br>
            <a:endParaRPr lang="en-GB" sz="3600"/>
          </a:p>
        </p:txBody>
      </p:sp>
      <p:sp>
        <p:nvSpPr>
          <p:cNvPr id="3" name="Subtitle 2">
            <a:extLst>
              <a:ext uri="{FF2B5EF4-FFF2-40B4-BE49-F238E27FC236}">
                <a16:creationId xmlns:a16="http://schemas.microsoft.com/office/drawing/2014/main" id="{C8C0BC26-264F-453F-A462-C9BF9BDF7884}"/>
              </a:ext>
            </a:extLst>
          </p:cNvPr>
          <p:cNvSpPr>
            <a:spLocks noGrp="1"/>
          </p:cNvSpPr>
          <p:nvPr>
            <p:ph type="subTitle" sz="quarter" idx="1"/>
          </p:nvPr>
        </p:nvSpPr>
        <p:spPr>
          <a:xfrm>
            <a:off x="1017644" y="2962571"/>
            <a:ext cx="6480720" cy="830997"/>
          </a:xfrm>
        </p:spPr>
        <p:txBody>
          <a:bodyPr/>
          <a:lstStyle/>
          <a:p>
            <a:pPr algn="ctr"/>
            <a:r>
              <a:rPr lang="en-GB"/>
              <a:t>	</a:t>
            </a:r>
            <a:r>
              <a:rPr lang="en-GB" sz="2400"/>
              <a:t>Malnutrition Awareness Week 2023 </a:t>
            </a:r>
          </a:p>
        </p:txBody>
      </p:sp>
      <p:pic>
        <p:nvPicPr>
          <p:cNvPr id="5" name="Picture 4">
            <a:extLst>
              <a:ext uri="{FF2B5EF4-FFF2-40B4-BE49-F238E27FC236}">
                <a16:creationId xmlns:a16="http://schemas.microsoft.com/office/drawing/2014/main" id="{3705228D-D95D-4026-B8A6-FC732840C0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2428" y="5157191"/>
            <a:ext cx="2157363" cy="1548135"/>
          </a:xfrm>
          <a:prstGeom prst="rect">
            <a:avLst/>
          </a:prstGeom>
          <a:noFill/>
          <a:ln>
            <a:noFill/>
          </a:ln>
        </p:spPr>
      </p:pic>
    </p:spTree>
    <p:extLst>
      <p:ext uri="{BB962C8B-B14F-4D97-AF65-F5344CB8AC3E}">
        <p14:creationId xmlns:p14="http://schemas.microsoft.com/office/powerpoint/2010/main" val="293601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ge UK Salford Pledge- 10% Better Campaign">
            <a:extLst>
              <a:ext uri="{FF2B5EF4-FFF2-40B4-BE49-F238E27FC236}">
                <a16:creationId xmlns:a16="http://schemas.microsoft.com/office/drawing/2014/main" id="{81850DA9-CD39-490C-B9B2-2D2EE5283727}"/>
              </a:ext>
            </a:extLst>
          </p:cNvPr>
          <p:cNvPicPr/>
          <p:nvPr/>
        </p:nvPicPr>
        <p:blipFill rotWithShape="1">
          <a:blip r:embed="rId3" cstate="print">
            <a:extLst>
              <a:ext uri="{28A0092B-C50C-407E-A947-70E740481C1C}">
                <a14:useLocalDpi xmlns:a14="http://schemas.microsoft.com/office/drawing/2010/main" val="0"/>
              </a:ext>
            </a:extLst>
          </a:blip>
          <a:srcRect l="6785" t="12396" r="5689" b="12397"/>
          <a:stretch/>
        </p:blipFill>
        <p:spPr bwMode="auto">
          <a:xfrm>
            <a:off x="89756" y="306387"/>
            <a:ext cx="1638300" cy="744855"/>
          </a:xfrm>
          <a:prstGeom prst="rect">
            <a:avLst/>
          </a:prstGeom>
          <a:noFill/>
          <a:ln>
            <a:noFill/>
          </a:ln>
          <a:extLst>
            <a:ext uri="{53640926-AAD7-44D8-BBD7-CCE9431645EC}">
              <a14:shadowObscured xmlns:a14="http://schemas.microsoft.com/office/drawing/2010/main"/>
            </a:ext>
          </a:extLst>
        </p:spPr>
      </p:pic>
      <p:sp>
        <p:nvSpPr>
          <p:cNvPr id="10" name="Content Placeholder 2">
            <a:extLst>
              <a:ext uri="{FF2B5EF4-FFF2-40B4-BE49-F238E27FC236}">
                <a16:creationId xmlns:a16="http://schemas.microsoft.com/office/drawing/2014/main" id="{E78B5342-C271-4B29-8C3A-D8774ECE8774}"/>
              </a:ext>
            </a:extLst>
          </p:cNvPr>
          <p:cNvSpPr txBox="1">
            <a:spLocks/>
          </p:cNvSpPr>
          <p:nvPr/>
        </p:nvSpPr>
        <p:spPr bwMode="auto">
          <a:xfrm>
            <a:off x="146191" y="4509120"/>
            <a:ext cx="894674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r>
              <a:rPr lang="en-GB"/>
              <a:t>This year, UK Malnutrition Awareness Week takes place between </a:t>
            </a:r>
            <a:r>
              <a:rPr lang="en-GB" b="1"/>
              <a:t>10</a:t>
            </a:r>
            <a:r>
              <a:rPr lang="en-GB" b="1" baseline="30000"/>
              <a:t>th</a:t>
            </a:r>
            <a:r>
              <a:rPr lang="en-GB" b="1"/>
              <a:t> – 16th October</a:t>
            </a:r>
          </a:p>
          <a:p>
            <a:r>
              <a:rPr lang="en-GB"/>
              <a:t>This annual campaign has been set up by </a:t>
            </a:r>
            <a:r>
              <a:rPr lang="en-GB" u="sng">
                <a:hlinkClick r:id="rId4"/>
              </a:rPr>
              <a:t>BAPEN</a:t>
            </a:r>
            <a:r>
              <a:rPr lang="en-GB"/>
              <a:t> and the </a:t>
            </a:r>
            <a:r>
              <a:rPr lang="en-GB" u="sng">
                <a:hlinkClick r:id="rId5"/>
              </a:rPr>
              <a:t>Malnutrition Task Force</a:t>
            </a:r>
            <a:r>
              <a:rPr lang="en-GB"/>
              <a:t> to</a:t>
            </a:r>
          </a:p>
          <a:p>
            <a:r>
              <a:rPr lang="en-GB"/>
              <a:t>help raise the profile of malnutrition and encourage everyone to be able to recognise </a:t>
            </a:r>
          </a:p>
          <a:p>
            <a:r>
              <a:rPr lang="en-GB"/>
              <a:t>the signs &amp; symptoms and highlight the importance of screening those at risk. </a:t>
            </a:r>
          </a:p>
          <a:p>
            <a:r>
              <a:rPr lang="en-GB"/>
              <a:t>Read more on the Malnutrition Task Force </a:t>
            </a:r>
            <a:r>
              <a:rPr lang="en-GB" u="sng">
                <a:hlinkClick r:id="rId6"/>
              </a:rPr>
              <a:t>website</a:t>
            </a:r>
            <a:endParaRPr lang="en-GB"/>
          </a:p>
        </p:txBody>
      </p:sp>
      <p:grpSp>
        <p:nvGrpSpPr>
          <p:cNvPr id="4" name="Group 3">
            <a:extLst>
              <a:ext uri="{FF2B5EF4-FFF2-40B4-BE49-F238E27FC236}">
                <a16:creationId xmlns:a16="http://schemas.microsoft.com/office/drawing/2014/main" id="{8E496231-6CD8-4871-82B6-F2D9C2E607CD}"/>
              </a:ext>
            </a:extLst>
          </p:cNvPr>
          <p:cNvGrpSpPr/>
          <p:nvPr/>
        </p:nvGrpSpPr>
        <p:grpSpPr>
          <a:xfrm>
            <a:off x="2553716" y="1859602"/>
            <a:ext cx="3070163" cy="2223102"/>
            <a:chOff x="2029895" y="1475600"/>
            <a:chExt cx="3070163" cy="2223102"/>
          </a:xfrm>
        </p:grpSpPr>
        <p:sp>
          <p:nvSpPr>
            <p:cNvPr id="11" name="TextBox 10">
              <a:extLst>
                <a:ext uri="{FF2B5EF4-FFF2-40B4-BE49-F238E27FC236}">
                  <a16:creationId xmlns:a16="http://schemas.microsoft.com/office/drawing/2014/main" id="{4519F39F-BD81-41E3-8302-200530670625}"/>
                </a:ext>
              </a:extLst>
            </p:cNvPr>
            <p:cNvSpPr txBox="1"/>
            <p:nvPr/>
          </p:nvSpPr>
          <p:spPr>
            <a:xfrm>
              <a:off x="2085222" y="1475600"/>
              <a:ext cx="3014836" cy="1242135"/>
            </a:xfrm>
            <a:prstGeom prst="rect">
              <a:avLst/>
            </a:prstGeom>
            <a:noFill/>
          </p:spPr>
          <p:txBody>
            <a:bodyPr wrap="square">
              <a:spAutoFit/>
            </a:bodyPr>
            <a:lstStyle/>
            <a:p>
              <a:pPr>
                <a:lnSpc>
                  <a:spcPct val="105000"/>
                </a:lnSpc>
                <a:spcAft>
                  <a:spcPts val="800"/>
                </a:spcAft>
              </a:pPr>
              <a:r>
                <a:rPr lang="en-GB" sz="1800">
                  <a:solidFill>
                    <a:srgbClr val="2F5496"/>
                  </a:solidFill>
                  <a:effectLst/>
                  <a:latin typeface="Arial" panose="020B0604020202020204" pitchFamily="34" charset="0"/>
                  <a:ea typeface="Calibri" panose="020F0502020204030204" pitchFamily="34" charset="0"/>
                </a:rPr>
                <a:t>Malnutrition affects 1 in 10 older adults in the UK and this figure is growing due to the Covid-19 pandemic.</a:t>
              </a:r>
              <a:endParaRPr lang="en-GB" sz="1600">
                <a:effectLst/>
                <a:latin typeface="Calibri" panose="020F05020202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3DC9457D-4922-4047-87E4-038C9D850A5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29895" y="3041477"/>
              <a:ext cx="2887345" cy="657225"/>
            </a:xfrm>
            <a:prstGeom prst="rect">
              <a:avLst/>
            </a:prstGeom>
            <a:noFill/>
            <a:ln>
              <a:noFill/>
            </a:ln>
          </p:spPr>
        </p:pic>
      </p:grpSp>
      <p:sp>
        <p:nvSpPr>
          <p:cNvPr id="13" name="Title 1">
            <a:extLst>
              <a:ext uri="{FF2B5EF4-FFF2-40B4-BE49-F238E27FC236}">
                <a16:creationId xmlns:a16="http://schemas.microsoft.com/office/drawing/2014/main" id="{33F49FCB-A8D8-4222-B2D9-1760FA24E823}"/>
              </a:ext>
            </a:extLst>
          </p:cNvPr>
          <p:cNvSpPr txBox="1">
            <a:spLocks/>
          </p:cNvSpPr>
          <p:nvPr/>
        </p:nvSpPr>
        <p:spPr>
          <a:xfrm>
            <a:off x="395536" y="1384714"/>
            <a:ext cx="1953146"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kern="0">
                <a:latin typeface="Arial"/>
              </a:rPr>
              <a:t>Why?</a:t>
            </a:r>
            <a:br>
              <a:rPr kumimoji="0" lang="en-GB" sz="2800" b="0" i="0" u="none" strike="noStrike" kern="0" cap="none" spc="0" normalizeH="0" baseline="0" noProof="0">
                <a:ln>
                  <a:noFill/>
                </a:ln>
                <a:solidFill>
                  <a:srgbClr val="2D2F93"/>
                </a:solidFill>
                <a:effectLst/>
                <a:uLnTx/>
                <a:uFillTx/>
                <a:latin typeface="Arial"/>
                <a:ea typeface="+mj-ea"/>
                <a:cs typeface="+mj-cs"/>
              </a:rPr>
            </a:br>
            <a:endParaRPr kumimoji="0" lang="en-GB" sz="2800" b="0" i="0" u="none" strike="noStrike" kern="0" cap="none" spc="0" normalizeH="0" baseline="0" noProof="0">
              <a:ln>
                <a:noFill/>
              </a:ln>
              <a:solidFill>
                <a:srgbClr val="2D2F93"/>
              </a:solidFill>
              <a:effectLst/>
              <a:uLnTx/>
              <a:uFillTx/>
              <a:latin typeface="Arial"/>
              <a:ea typeface="+mj-ea"/>
              <a:cs typeface="+mj-cs"/>
            </a:endParaRPr>
          </a:p>
        </p:txBody>
      </p:sp>
    </p:spTree>
    <p:extLst>
      <p:ext uri="{BB962C8B-B14F-4D97-AF65-F5344CB8AC3E}">
        <p14:creationId xmlns:p14="http://schemas.microsoft.com/office/powerpoint/2010/main" val="183699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8E3527-5095-4D79-AE1E-6D9116D7513C}"/>
              </a:ext>
            </a:extLst>
          </p:cNvPr>
          <p:cNvSpPr txBox="1"/>
          <p:nvPr/>
        </p:nvSpPr>
        <p:spPr>
          <a:xfrm>
            <a:off x="319112" y="1340768"/>
            <a:ext cx="6773167" cy="1608902"/>
          </a:xfrm>
          <a:prstGeom prst="rect">
            <a:avLst/>
          </a:prstGeom>
          <a:noFill/>
        </p:spPr>
        <p:txBody>
          <a:bodyPr wrap="square" rtlCol="0">
            <a:spAutoFit/>
          </a:bodyPr>
          <a:lstStyle/>
          <a:p>
            <a:pPr>
              <a:lnSpc>
                <a:spcPct val="105000"/>
              </a:lnSpc>
              <a:spcAft>
                <a:spcPts val="800"/>
              </a:spcAft>
            </a:pPr>
            <a:r>
              <a:rPr lang="en-GB" sz="2800" b="1">
                <a:solidFill>
                  <a:srgbClr val="2F5496"/>
                </a:solidFill>
                <a:effectLst/>
                <a:latin typeface="Arial" panose="020B0604020202020204" pitchFamily="34" charset="0"/>
                <a:ea typeface="Calibri" panose="020F0502020204030204" pitchFamily="34" charset="0"/>
              </a:rPr>
              <a:t>Resources</a:t>
            </a:r>
            <a:endParaRPr lang="en-GB" sz="2800">
              <a:effectLst/>
              <a:latin typeface="Calibri" panose="020F0502020204030204" pitchFamily="34" charset="0"/>
              <a:ea typeface="Calibri" panose="020F0502020204030204" pitchFamily="34" charset="0"/>
            </a:endParaRPr>
          </a:p>
          <a:p>
            <a:pPr>
              <a:lnSpc>
                <a:spcPct val="105000"/>
              </a:lnSpc>
              <a:spcAft>
                <a:spcPts val="800"/>
              </a:spcAft>
            </a:pPr>
            <a:r>
              <a:rPr lang="en-GB" sz="1800">
                <a:solidFill>
                  <a:srgbClr val="2F5496"/>
                </a:solidFill>
                <a:effectLst/>
                <a:latin typeface="Arial" panose="020B0604020202020204" pitchFamily="34" charset="0"/>
                <a:ea typeface="Calibri" panose="020F0502020204030204" pitchFamily="34" charset="0"/>
              </a:rPr>
              <a:t>Download any of our FREE resources on Nutrition and Hydration in older age here: </a:t>
            </a:r>
            <a:endParaRPr lang="en-GB" sz="1800">
              <a:effectLst/>
              <a:latin typeface="Calibri" panose="020F0502020204030204" pitchFamily="34" charset="0"/>
              <a:ea typeface="Calibri" panose="020F0502020204030204" pitchFamily="34" charset="0"/>
            </a:endParaRPr>
          </a:p>
          <a:p>
            <a:pPr>
              <a:lnSpc>
                <a:spcPct val="105000"/>
              </a:lnSpc>
              <a:spcAft>
                <a:spcPts val="800"/>
              </a:spcAft>
            </a:pPr>
            <a:r>
              <a:rPr lang="en-GB" sz="1800" u="sng">
                <a:solidFill>
                  <a:srgbClr val="2F5496"/>
                </a:solidFill>
                <a:effectLst/>
                <a:latin typeface="Arial" panose="020B0604020202020204" pitchFamily="34" charset="0"/>
                <a:ea typeface="Calibri" panose="020F0502020204030204" pitchFamily="34" charset="0"/>
              </a:rPr>
              <a:t>Add link </a:t>
            </a:r>
            <a:endParaRPr lang="en-GB" sz="1800">
              <a:effectLst/>
              <a:latin typeface="Calibri" panose="020F0502020204030204" pitchFamily="34" charset="0"/>
              <a:ea typeface="Calibri" panose="020F0502020204030204" pitchFamily="34" charset="0"/>
            </a:endParaRPr>
          </a:p>
        </p:txBody>
      </p:sp>
      <p:pic>
        <p:nvPicPr>
          <p:cNvPr id="12" name="Picture 11"/>
          <p:cNvPicPr/>
          <p:nvPr/>
        </p:nvPicPr>
        <p:blipFill rotWithShape="1">
          <a:blip r:embed="rId3"/>
          <a:srcRect l="15789" t="20682" r="19233" b="12547"/>
          <a:stretch/>
        </p:blipFill>
        <p:spPr bwMode="auto">
          <a:xfrm>
            <a:off x="7355730" y="116632"/>
            <a:ext cx="1545581" cy="936104"/>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A8ECB132-6D06-40A8-B22F-3269F029C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756" y="3007471"/>
            <a:ext cx="2356965" cy="3177043"/>
          </a:xfrm>
          <a:prstGeom prst="rect">
            <a:avLst/>
          </a:prstGeom>
        </p:spPr>
      </p:pic>
      <p:pic>
        <p:nvPicPr>
          <p:cNvPr id="15" name="Picture 14">
            <a:extLst>
              <a:ext uri="{FF2B5EF4-FFF2-40B4-BE49-F238E27FC236}">
                <a16:creationId xmlns:a16="http://schemas.microsoft.com/office/drawing/2014/main" id="{819BB181-E04E-45F9-BBC2-5ADFFB3545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9" y="4003715"/>
            <a:ext cx="3222432" cy="2305605"/>
          </a:xfrm>
          <a:prstGeom prst="rect">
            <a:avLst/>
          </a:prstGeom>
        </p:spPr>
      </p:pic>
      <p:pic>
        <p:nvPicPr>
          <p:cNvPr id="21" name="Picture 20">
            <a:extLst>
              <a:ext uri="{FF2B5EF4-FFF2-40B4-BE49-F238E27FC236}">
                <a16:creationId xmlns:a16="http://schemas.microsoft.com/office/drawing/2014/main" id="{DEB07AF2-F911-449C-ABB1-F88474255E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048" y="1366044"/>
            <a:ext cx="1691263" cy="2406798"/>
          </a:xfrm>
          <a:prstGeom prst="rect">
            <a:avLst/>
          </a:prstGeom>
        </p:spPr>
      </p:pic>
      <p:pic>
        <p:nvPicPr>
          <p:cNvPr id="19" name="Picture 18">
            <a:extLst>
              <a:ext uri="{FF2B5EF4-FFF2-40B4-BE49-F238E27FC236}">
                <a16:creationId xmlns:a16="http://schemas.microsoft.com/office/drawing/2014/main" id="{320C97B4-C6CB-4BEC-86A3-9D88D62989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689" y="2985801"/>
            <a:ext cx="2356965" cy="3225641"/>
          </a:xfrm>
          <a:prstGeom prst="rect">
            <a:avLst/>
          </a:prstGeom>
        </p:spPr>
      </p:pic>
    </p:spTree>
    <p:extLst>
      <p:ext uri="{BB962C8B-B14F-4D97-AF65-F5344CB8AC3E}">
        <p14:creationId xmlns:p14="http://schemas.microsoft.com/office/powerpoint/2010/main" val="338977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EF6EBE-C230-425A-8C96-FC39091B094A}"/>
              </a:ext>
            </a:extLst>
          </p:cNvPr>
          <p:cNvSpPr txBox="1">
            <a:spLocks/>
          </p:cNvSpPr>
          <p:nvPr/>
        </p:nvSpPr>
        <p:spPr>
          <a:xfrm>
            <a:off x="370882" y="2613563"/>
            <a:ext cx="3395218"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a:ln>
                  <a:noFill/>
                </a:ln>
                <a:solidFill>
                  <a:srgbClr val="2D2F93"/>
                </a:solidFill>
                <a:effectLst/>
                <a:uLnTx/>
                <a:uFillTx/>
                <a:latin typeface="Arial"/>
                <a:ea typeface="+mj-ea"/>
                <a:cs typeface="+mj-cs"/>
              </a:rPr>
              <a:t>Malnutrition Myths</a:t>
            </a:r>
            <a:br>
              <a:rPr kumimoji="0" lang="en-GB" sz="2800" b="0" i="0" u="none" strike="noStrike" kern="0" cap="none" spc="0" normalizeH="0" baseline="0" noProof="0">
                <a:ln>
                  <a:noFill/>
                </a:ln>
                <a:solidFill>
                  <a:srgbClr val="2D2F93"/>
                </a:solidFill>
                <a:effectLst/>
                <a:uLnTx/>
                <a:uFillTx/>
                <a:latin typeface="Arial"/>
                <a:ea typeface="+mj-ea"/>
                <a:cs typeface="+mj-cs"/>
              </a:rPr>
            </a:br>
            <a:endParaRPr kumimoji="0" lang="en-GB" sz="2800" b="0" i="0" u="none" strike="noStrike" kern="0" cap="none" spc="0" normalizeH="0" baseline="0" noProof="0">
              <a:ln>
                <a:noFill/>
              </a:ln>
              <a:solidFill>
                <a:srgbClr val="2D2F93"/>
              </a:solidFill>
              <a:effectLst/>
              <a:uLnTx/>
              <a:uFillTx/>
              <a:latin typeface="Arial"/>
              <a:ea typeface="+mj-ea"/>
              <a:cs typeface="+mj-cs"/>
            </a:endParaRPr>
          </a:p>
        </p:txBody>
      </p:sp>
      <p:pic>
        <p:nvPicPr>
          <p:cNvPr id="16" name="Picture 15" descr="Age UK Salford Pledge- 10% Better Campaign">
            <a:extLst>
              <a:ext uri="{FF2B5EF4-FFF2-40B4-BE49-F238E27FC236}">
                <a16:creationId xmlns:a16="http://schemas.microsoft.com/office/drawing/2014/main" id="{6780B46A-D9A5-47A3-B445-73341935208D}"/>
              </a:ext>
            </a:extLst>
          </p:cNvPr>
          <p:cNvPicPr/>
          <p:nvPr/>
        </p:nvPicPr>
        <p:blipFill rotWithShape="1">
          <a:blip r:embed="rId3" cstate="print">
            <a:extLst>
              <a:ext uri="{28A0092B-C50C-407E-A947-70E740481C1C}">
                <a14:useLocalDpi xmlns:a14="http://schemas.microsoft.com/office/drawing/2010/main" val="0"/>
              </a:ext>
            </a:extLst>
          </a:blip>
          <a:srcRect l="6785" t="12396" r="5689" b="12397"/>
          <a:stretch/>
        </p:blipFill>
        <p:spPr bwMode="auto">
          <a:xfrm>
            <a:off x="97353" y="289784"/>
            <a:ext cx="1638300" cy="744855"/>
          </a:xfrm>
          <a:prstGeom prst="rect">
            <a:avLst/>
          </a:prstGeom>
          <a:noFill/>
          <a:ln>
            <a:noFill/>
          </a:ln>
          <a:extLst>
            <a:ext uri="{53640926-AAD7-44D8-BBD7-CCE9431645EC}">
              <a14:shadowObscured xmlns:a14="http://schemas.microsoft.com/office/drawing/2010/main"/>
            </a:ext>
          </a:extLst>
        </p:spPr>
      </p:pic>
      <p:pic>
        <p:nvPicPr>
          <p:cNvPr id="40" name="Picture 39" descr="The Qur&amp;#39;an Describes Christians And Jews As Members - Cartoon Thinking,  Cliparts &amp;amp; Cartoons - Jing.fm">
            <a:extLst>
              <a:ext uri="{FF2B5EF4-FFF2-40B4-BE49-F238E27FC236}">
                <a16:creationId xmlns:a16="http://schemas.microsoft.com/office/drawing/2014/main" id="{F4F39718-AAF1-48D4-AC8D-62F4BE42C28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3404674"/>
            <a:ext cx="1440160" cy="1430547"/>
          </a:xfrm>
          <a:prstGeom prst="rect">
            <a:avLst/>
          </a:prstGeom>
          <a:noFill/>
          <a:ln>
            <a:noFill/>
          </a:ln>
        </p:spPr>
      </p:pic>
      <p:pic>
        <p:nvPicPr>
          <p:cNvPr id="2051" name="Picture 2050">
            <a:extLst>
              <a:ext uri="{FF2B5EF4-FFF2-40B4-BE49-F238E27FC236}">
                <a16:creationId xmlns:a16="http://schemas.microsoft.com/office/drawing/2014/main" id="{98D3DE54-A1FC-4A95-A49A-C1B459D58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645" y="1312194"/>
            <a:ext cx="4142763" cy="5017015"/>
          </a:xfrm>
          <a:prstGeom prst="rect">
            <a:avLst/>
          </a:prstGeom>
        </p:spPr>
      </p:pic>
    </p:spTree>
    <p:extLst>
      <p:ext uri="{BB962C8B-B14F-4D97-AF65-F5344CB8AC3E}">
        <p14:creationId xmlns:p14="http://schemas.microsoft.com/office/powerpoint/2010/main" val="338555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5D198-B09A-4AFE-AB17-90883232484F}"/>
              </a:ext>
            </a:extLst>
          </p:cNvPr>
          <p:cNvSpPr>
            <a:spLocks noGrp="1"/>
          </p:cNvSpPr>
          <p:nvPr>
            <p:ph idx="1"/>
          </p:nvPr>
        </p:nvSpPr>
        <p:spPr>
          <a:xfrm>
            <a:off x="387777" y="2068891"/>
            <a:ext cx="8368445" cy="4304261"/>
          </a:xfrm>
        </p:spPr>
        <p:txBody>
          <a:bodyPr/>
          <a:lstStyle/>
          <a:p>
            <a:pPr marL="0" indent="0" hangingPunct="0"/>
            <a:endParaRPr lang="en-GB" sz="2000"/>
          </a:p>
          <a:p>
            <a:pPr hangingPunct="0">
              <a:buFont typeface="Arial" panose="020B0604020202020204" pitchFamily="34" charset="0"/>
              <a:buChar char="•"/>
            </a:pPr>
            <a:endParaRPr lang="en-GB" sz="2000"/>
          </a:p>
          <a:p>
            <a:pPr hangingPunct="0">
              <a:buFont typeface="Arial" panose="020B0604020202020204" pitchFamily="34" charset="0"/>
              <a:buChar char="•"/>
            </a:pPr>
            <a:endParaRPr lang="en-GB" sz="2000"/>
          </a:p>
        </p:txBody>
      </p:sp>
      <p:sp>
        <p:nvSpPr>
          <p:cNvPr id="7" name="Text Box 13">
            <a:extLst>
              <a:ext uri="{FF2B5EF4-FFF2-40B4-BE49-F238E27FC236}">
                <a16:creationId xmlns:a16="http://schemas.microsoft.com/office/drawing/2014/main" id="{35BDB6BD-82F2-442C-89DE-10E0D9DA3311}"/>
              </a:ext>
            </a:extLst>
          </p:cNvPr>
          <p:cNvSpPr txBox="1"/>
          <p:nvPr/>
        </p:nvSpPr>
        <p:spPr>
          <a:xfrm>
            <a:off x="186922" y="1347434"/>
            <a:ext cx="8208912" cy="4857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a:solidFill>
                  <a:srgbClr val="2F5496"/>
                </a:solidFill>
                <a:effectLst/>
                <a:latin typeface="Arial" panose="020B0604020202020204" pitchFamily="34" charset="0"/>
                <a:ea typeface="Calibri" panose="020F0502020204030204" pitchFamily="34" charset="0"/>
                <a:cs typeface="Arial" panose="020B0604020202020204" pitchFamily="34" charset="0"/>
              </a:rPr>
              <a:t>Our Top 10 Tips for Eating Better in Later Life </a:t>
            </a:r>
            <a:endParaRPr lang="en-GB" sz="280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5AD5E3C-BA5C-4675-BF0D-D3824B4F0976}"/>
              </a:ext>
            </a:extLst>
          </p:cNvPr>
          <p:cNvPicPr/>
          <p:nvPr/>
        </p:nvPicPr>
        <p:blipFill>
          <a:blip r:embed="rId3">
            <a:extLst>
              <a:ext uri="{28A0092B-C50C-407E-A947-70E740481C1C}">
                <a14:useLocalDpi xmlns:a14="http://schemas.microsoft.com/office/drawing/2010/main" val="0"/>
              </a:ext>
            </a:extLst>
          </a:blip>
          <a:stretch>
            <a:fillRect/>
          </a:stretch>
        </p:blipFill>
        <p:spPr>
          <a:xfrm>
            <a:off x="611560" y="1898551"/>
            <a:ext cx="2016224" cy="1768764"/>
          </a:xfrm>
          <a:prstGeom prst="rect">
            <a:avLst/>
          </a:prstGeom>
        </p:spPr>
      </p:pic>
      <p:pic>
        <p:nvPicPr>
          <p:cNvPr id="10" name="Picture 9">
            <a:extLst>
              <a:ext uri="{FF2B5EF4-FFF2-40B4-BE49-F238E27FC236}">
                <a16:creationId xmlns:a16="http://schemas.microsoft.com/office/drawing/2014/main" id="{69B4706F-D603-428B-A49E-D65E61DBC571}"/>
              </a:ext>
            </a:extLst>
          </p:cNvPr>
          <p:cNvPicPr/>
          <p:nvPr/>
        </p:nvPicPr>
        <p:blipFill>
          <a:blip r:embed="rId4">
            <a:extLst>
              <a:ext uri="{28A0092B-C50C-407E-A947-70E740481C1C}">
                <a14:useLocalDpi xmlns:a14="http://schemas.microsoft.com/office/drawing/2010/main" val="0"/>
              </a:ext>
            </a:extLst>
          </a:blip>
          <a:stretch>
            <a:fillRect/>
          </a:stretch>
        </p:blipFill>
        <p:spPr>
          <a:xfrm>
            <a:off x="714429" y="3924858"/>
            <a:ext cx="1815197" cy="1952625"/>
          </a:xfrm>
          <a:prstGeom prst="rect">
            <a:avLst/>
          </a:prstGeom>
        </p:spPr>
      </p:pic>
      <p:pic>
        <p:nvPicPr>
          <p:cNvPr id="11" name="Picture 10">
            <a:extLst>
              <a:ext uri="{FF2B5EF4-FFF2-40B4-BE49-F238E27FC236}">
                <a16:creationId xmlns:a16="http://schemas.microsoft.com/office/drawing/2014/main" id="{6CA49737-3095-4741-99AF-88B32EA88DD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229342" y="3796086"/>
            <a:ext cx="2124075" cy="2210168"/>
          </a:xfrm>
          <a:prstGeom prst="rect">
            <a:avLst/>
          </a:prstGeom>
        </p:spPr>
      </p:pic>
      <p:pic>
        <p:nvPicPr>
          <p:cNvPr id="12" name="Picture 11">
            <a:extLst>
              <a:ext uri="{FF2B5EF4-FFF2-40B4-BE49-F238E27FC236}">
                <a16:creationId xmlns:a16="http://schemas.microsoft.com/office/drawing/2014/main" id="{5098C71F-D5A8-4D28-AA16-0276C708835D}"/>
              </a:ext>
            </a:extLst>
          </p:cNvPr>
          <p:cNvPicPr/>
          <p:nvPr/>
        </p:nvPicPr>
        <p:blipFill>
          <a:blip r:embed="rId6">
            <a:extLst>
              <a:ext uri="{28A0092B-C50C-407E-A947-70E740481C1C}">
                <a14:useLocalDpi xmlns:a14="http://schemas.microsoft.com/office/drawing/2010/main" val="0"/>
              </a:ext>
            </a:extLst>
          </a:blip>
          <a:stretch>
            <a:fillRect/>
          </a:stretch>
        </p:blipFill>
        <p:spPr>
          <a:xfrm>
            <a:off x="3067277" y="2208297"/>
            <a:ext cx="2448203" cy="1417449"/>
          </a:xfrm>
          <a:prstGeom prst="rect">
            <a:avLst/>
          </a:prstGeom>
        </p:spPr>
      </p:pic>
      <p:pic>
        <p:nvPicPr>
          <p:cNvPr id="13" name="Picture 12" descr="How to Maximise Your Virtual Communications For Effective Team Meetings -  Corporate Vision Magazine">
            <a:extLst>
              <a:ext uri="{FF2B5EF4-FFF2-40B4-BE49-F238E27FC236}">
                <a16:creationId xmlns:a16="http://schemas.microsoft.com/office/drawing/2014/main" id="{D6C37069-C637-4806-A85F-E2AD1A4A63C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0867" y="4149080"/>
            <a:ext cx="2463581" cy="1571861"/>
          </a:xfrm>
          <a:prstGeom prst="rect">
            <a:avLst/>
          </a:prstGeom>
          <a:noFill/>
          <a:ln>
            <a:noFill/>
          </a:ln>
        </p:spPr>
      </p:pic>
      <p:pic>
        <p:nvPicPr>
          <p:cNvPr id="14" name="Picture 13" descr="Are UK supermarkets ready for Brexit? - CityAM : CityAM">
            <a:extLst>
              <a:ext uri="{FF2B5EF4-FFF2-40B4-BE49-F238E27FC236}">
                <a16:creationId xmlns:a16="http://schemas.microsoft.com/office/drawing/2014/main" id="{ADB7A48C-89AE-49C2-99E1-69D5EF818AD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2835" y="2185168"/>
            <a:ext cx="2751613" cy="1417449"/>
          </a:xfrm>
          <a:prstGeom prst="rect">
            <a:avLst/>
          </a:prstGeom>
          <a:noFill/>
          <a:ln>
            <a:noFill/>
          </a:ln>
        </p:spPr>
      </p:pic>
    </p:spTree>
    <p:extLst>
      <p:ext uri="{BB962C8B-B14F-4D97-AF65-F5344CB8AC3E}">
        <p14:creationId xmlns:p14="http://schemas.microsoft.com/office/powerpoint/2010/main" val="11519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2DEEDB8-38B8-4BAB-B264-FC82993A0A7F}"/>
              </a:ext>
            </a:extLst>
          </p:cNvPr>
          <p:cNvSpPr txBox="1"/>
          <p:nvPr/>
        </p:nvSpPr>
        <p:spPr>
          <a:xfrm>
            <a:off x="271969" y="1988840"/>
            <a:ext cx="5908818" cy="4355808"/>
          </a:xfrm>
          <a:prstGeom prst="rect">
            <a:avLst/>
          </a:prstGeom>
          <a:solidFill>
            <a:schemeClr val="bg1"/>
          </a:solidFill>
        </p:spPr>
        <p:txBody>
          <a:bodyPr wrap="square" lIns="91440" tIns="45720" rIns="91440" bIns="45720" anchor="t">
            <a:spAutoFit/>
          </a:bodyPr>
          <a:lstStyle/>
          <a:p>
            <a:pPr>
              <a:lnSpc>
                <a:spcPct val="105000"/>
              </a:lnSpc>
              <a:spcAft>
                <a:spcPts val="800"/>
              </a:spcAft>
            </a:pPr>
            <a:r>
              <a:rPr lang="en-GB" sz="1800" b="1">
                <a:solidFill>
                  <a:srgbClr val="2F5496"/>
                </a:solidFill>
                <a:effectLst/>
                <a:latin typeface="Arial" panose="020B0604020202020204" pitchFamily="34" charset="0"/>
                <a:ea typeface="Calibri" panose="020F0502020204030204" pitchFamily="34" charset="0"/>
              </a:rPr>
              <a:t>Please save a spot on your agenda for Nutrition and Hydration during this week!  </a:t>
            </a:r>
            <a:r>
              <a:rPr lang="en-GB" sz="1800">
                <a:solidFill>
                  <a:srgbClr val="2F5496"/>
                </a:solidFill>
                <a:effectLst/>
                <a:latin typeface="Arial" panose="020B0604020202020204" pitchFamily="34" charset="0"/>
                <a:ea typeface="Calibri" panose="020F0502020204030204" pitchFamily="34" charset="0"/>
              </a:rPr>
              <a:t>If you are planning a meeting in the next couple of weeks, you may wish to include an agenda item, to plan how your team are going to get involved or you can use our short presentation, to raise awareness on the importance of Nutrition and Hydration amongst your staff. You can download the presentation (with the script) on our website.</a:t>
            </a:r>
            <a:endParaRPr lang="en-GB" sz="1800">
              <a:effectLst/>
              <a:latin typeface="Calibri" panose="020F0502020204030204" pitchFamily="34" charset="0"/>
              <a:ea typeface="Calibri" panose="020F0502020204030204" pitchFamily="34" charset="0"/>
            </a:endParaRPr>
          </a:p>
          <a:p>
            <a:pPr>
              <a:lnSpc>
                <a:spcPct val="105000"/>
              </a:lnSpc>
              <a:spcAft>
                <a:spcPts val="800"/>
              </a:spcAft>
            </a:pPr>
            <a:r>
              <a:rPr lang="en-GB" sz="1800">
                <a:solidFill>
                  <a:srgbClr val="2F5496"/>
                </a:solidFill>
                <a:effectLst/>
                <a:latin typeface="Arial" panose="020B0604020202020204" pitchFamily="34" charset="0"/>
                <a:ea typeface="Calibri" panose="020F0502020204030204" pitchFamily="34" charset="0"/>
              </a:rPr>
              <a:t>During Malnutrition Awareness Week, all teams working with older people are asked to review their processes for identifying, if someone is at risk of malnutrition and addressing this with them / their families.</a:t>
            </a:r>
          </a:p>
          <a:p>
            <a:pPr>
              <a:lnSpc>
                <a:spcPct val="105000"/>
              </a:lnSpc>
              <a:spcAft>
                <a:spcPts val="800"/>
              </a:spcAft>
            </a:pPr>
            <a:r>
              <a:rPr lang="en-GB" sz="1800" u="sng">
                <a:solidFill>
                  <a:srgbClr val="2F5496"/>
                </a:solidFill>
                <a:effectLst/>
                <a:latin typeface="Arial"/>
                <a:ea typeface="Calibri"/>
                <a:cs typeface="Arial"/>
                <a:hlinkClick r:id="rId3">
                  <a:extLst>
                    <a:ext uri="{A12FA001-AC4F-418D-AE19-62706E023703}">
                      <ahyp:hlinkClr xmlns:ahyp="http://schemas.microsoft.com/office/drawing/2018/hyperlinkcolor" val="tx"/>
                    </a:ext>
                  </a:extLst>
                </a:hlinkClick>
              </a:rPr>
              <a:t>Malnutrition Awareness Week </a:t>
            </a:r>
            <a:r>
              <a:rPr lang="en-GB" u="sng">
                <a:solidFill>
                  <a:srgbClr val="2F5496"/>
                </a:solidFill>
                <a:latin typeface="Arial"/>
                <a:ea typeface="Calibri"/>
                <a:cs typeface="Arial"/>
                <a:hlinkClick r:id="rId3"/>
              </a:rPr>
              <a:t>2023</a:t>
            </a:r>
            <a:r>
              <a:rPr lang="en-GB" sz="1800" u="sng">
                <a:solidFill>
                  <a:srgbClr val="2F5496"/>
                </a:solidFill>
                <a:effectLst/>
                <a:latin typeface="Arial"/>
                <a:ea typeface="Calibri"/>
                <a:cs typeface="Arial"/>
                <a:hlinkClick r:id="rId3">
                  <a:extLst>
                    <a:ext uri="{A12FA001-AC4F-418D-AE19-62706E023703}">
                      <ahyp:hlinkClr xmlns:ahyp="http://schemas.microsoft.com/office/drawing/2018/hyperlinkcolor" val="tx"/>
                    </a:ext>
                  </a:extLst>
                </a:hlinkClick>
              </a:rPr>
              <a:t> (ageuk.org.uk)</a:t>
            </a:r>
            <a:endParaRPr lang="en-GB" sz="1800">
              <a:effectLst/>
              <a:latin typeface="Arial"/>
              <a:ea typeface="Calibri"/>
              <a:cs typeface="Arial"/>
            </a:endParaRPr>
          </a:p>
        </p:txBody>
      </p:sp>
      <p:pic>
        <p:nvPicPr>
          <p:cNvPr id="2" name="Picture 1">
            <a:extLst>
              <a:ext uri="{FF2B5EF4-FFF2-40B4-BE49-F238E27FC236}">
                <a16:creationId xmlns:a16="http://schemas.microsoft.com/office/drawing/2014/main" id="{563EE124-19B0-4CC7-84F9-12E00DAF7B0A}"/>
              </a:ext>
            </a:extLst>
          </p:cNvPr>
          <p:cNvPicPr/>
          <p:nvPr/>
        </p:nvPicPr>
        <p:blipFill rotWithShape="1">
          <a:blip r:embed="rId4"/>
          <a:srcRect l="15789" t="20682" r="19233" b="12547"/>
          <a:stretch/>
        </p:blipFill>
        <p:spPr bwMode="auto">
          <a:xfrm>
            <a:off x="7020272" y="188640"/>
            <a:ext cx="1689597" cy="1008112"/>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90EF6EBE-C230-425A-8C96-FC39091B094A}"/>
              </a:ext>
            </a:extLst>
          </p:cNvPr>
          <p:cNvSpPr txBox="1">
            <a:spLocks/>
          </p:cNvSpPr>
          <p:nvPr/>
        </p:nvSpPr>
        <p:spPr>
          <a:xfrm>
            <a:off x="179512" y="1316204"/>
            <a:ext cx="6696744"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a:ln>
                  <a:noFill/>
                </a:ln>
                <a:solidFill>
                  <a:srgbClr val="2D2F93"/>
                </a:solidFill>
                <a:effectLst/>
                <a:uLnTx/>
                <a:uFillTx/>
                <a:latin typeface="Arial"/>
                <a:ea typeface="+mj-ea"/>
                <a:cs typeface="+mj-cs"/>
              </a:rPr>
              <a:t>Team meetings</a:t>
            </a:r>
          </a:p>
        </p:txBody>
      </p:sp>
      <p:pic>
        <p:nvPicPr>
          <p:cNvPr id="15" name="Picture 14" descr="Age UK Salford Pledge- 10% Better Campaign">
            <a:extLst>
              <a:ext uri="{FF2B5EF4-FFF2-40B4-BE49-F238E27FC236}">
                <a16:creationId xmlns:a16="http://schemas.microsoft.com/office/drawing/2014/main" id="{93C5D82E-46D0-477E-A336-008B8865210C}"/>
              </a:ext>
            </a:extLst>
          </p:cNvPr>
          <p:cNvPicPr/>
          <p:nvPr/>
        </p:nvPicPr>
        <p:blipFill rotWithShape="1">
          <a:blip r:embed="rId5"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pic>
        <p:nvPicPr>
          <p:cNvPr id="16" name="Picture 15" descr="How to Reduce Warehouse Employee Training by More Than 75%">
            <a:extLst>
              <a:ext uri="{FF2B5EF4-FFF2-40B4-BE49-F238E27FC236}">
                <a16:creationId xmlns:a16="http://schemas.microsoft.com/office/drawing/2014/main" id="{CC985590-F114-42FF-92B8-BB61F216A4F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071" y="2061685"/>
            <a:ext cx="1685925" cy="1327150"/>
          </a:xfrm>
          <a:prstGeom prst="rect">
            <a:avLst/>
          </a:prstGeom>
          <a:noFill/>
          <a:ln>
            <a:noFill/>
          </a:ln>
        </p:spPr>
      </p:pic>
      <p:pic>
        <p:nvPicPr>
          <p:cNvPr id="18" name="Picture 17" descr="How to Maximise Your Virtual Communications For Effective Team Meetings -  Corporate Vision Magazine">
            <a:extLst>
              <a:ext uri="{FF2B5EF4-FFF2-40B4-BE49-F238E27FC236}">
                <a16:creationId xmlns:a16="http://schemas.microsoft.com/office/drawing/2014/main" id="{2D0614FB-317E-4811-8D1E-F75A26DC0D4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80787" y="3831689"/>
            <a:ext cx="2868930" cy="1613535"/>
          </a:xfrm>
          <a:prstGeom prst="rect">
            <a:avLst/>
          </a:prstGeom>
          <a:noFill/>
          <a:ln>
            <a:noFill/>
          </a:ln>
        </p:spPr>
      </p:pic>
    </p:spTree>
    <p:extLst>
      <p:ext uri="{BB962C8B-B14F-4D97-AF65-F5344CB8AC3E}">
        <p14:creationId xmlns:p14="http://schemas.microsoft.com/office/powerpoint/2010/main" val="292477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F3EF8C-1F7C-4DC2-85D5-8C6859E426C2}"/>
              </a:ext>
            </a:extLst>
          </p:cNvPr>
          <p:cNvSpPr txBox="1"/>
          <p:nvPr/>
        </p:nvSpPr>
        <p:spPr>
          <a:xfrm>
            <a:off x="323528" y="1340768"/>
            <a:ext cx="8136904" cy="3685753"/>
          </a:xfrm>
          <a:prstGeom prst="rect">
            <a:avLst/>
          </a:prstGeom>
          <a:noFill/>
        </p:spPr>
        <p:txBody>
          <a:bodyPr wrap="square">
            <a:spAutoFit/>
          </a:bodyPr>
          <a:lstStyle/>
          <a:p>
            <a:pPr>
              <a:lnSpc>
                <a:spcPct val="107000"/>
              </a:lnSpc>
              <a:spcAft>
                <a:spcPts val="800"/>
              </a:spcAft>
            </a:pPr>
            <a:r>
              <a:rPr lang="en-GB" sz="2800" b="1">
                <a:solidFill>
                  <a:srgbClr val="2F5496"/>
                </a:solidFill>
                <a:effectLst/>
                <a:latin typeface="Arial" panose="020B0604020202020204" pitchFamily="34" charset="0"/>
                <a:ea typeface="Calibri" panose="020F0502020204030204" pitchFamily="34" charset="0"/>
                <a:cs typeface="Arial" panose="020B0604020202020204" pitchFamily="34" charset="0"/>
              </a:rPr>
              <a:t>Social Media Pack </a:t>
            </a:r>
          </a:p>
          <a:p>
            <a:pPr>
              <a:lnSpc>
                <a:spcPct val="107000"/>
              </a:lnSpc>
              <a:spcAft>
                <a:spcPts val="800"/>
              </a:spcAft>
            </a:pP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solidFill>
                  <a:srgbClr val="2F5496"/>
                </a:solidFill>
                <a:effectLst/>
                <a:latin typeface="Arial" panose="020B0604020202020204" pitchFamily="34" charset="0"/>
                <a:ea typeface="Calibri" panose="020F0502020204030204" pitchFamily="34" charset="0"/>
                <a:cs typeface="Arial" panose="020B0604020202020204" pitchFamily="34" charset="0"/>
              </a:rPr>
              <a:t>We have made 5 social media posts which are ready to use, one for each day of the week. </a:t>
            </a:r>
          </a:p>
          <a:p>
            <a:pPr>
              <a:lnSpc>
                <a:spcPct val="107000"/>
              </a:lnSpc>
              <a:spcAft>
                <a:spcPts val="800"/>
              </a:spcAft>
            </a:pPr>
            <a:r>
              <a:rPr lang="en-GB" sz="1800">
                <a:solidFill>
                  <a:srgbClr val="2F5496"/>
                </a:solidFill>
                <a:effectLst/>
                <a:latin typeface="Arial" panose="020B0604020202020204" pitchFamily="34" charset="0"/>
                <a:ea typeface="Calibri" panose="020F0502020204030204" pitchFamily="34" charset="0"/>
                <a:cs typeface="Arial" panose="020B0604020202020204" pitchFamily="34" charset="0"/>
              </a:rPr>
              <a:t>Post on each day with the image, hashtags and tags we have prepared for you. The images are also attached as JPEG files.</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solidFill>
                  <a:srgbClr val="2F5496"/>
                </a:solidFill>
                <a:effectLst/>
                <a:latin typeface="Arial" panose="020B0604020202020204" pitchFamily="34" charset="0"/>
                <a:ea typeface="Calibri" panose="020F0502020204030204" pitchFamily="34" charset="0"/>
                <a:cs typeface="Arial" panose="020B0604020202020204" pitchFamily="34" charset="0"/>
              </a:rPr>
              <a:t>You can post these on your Twitter, Facebook page or both.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solidFill>
                  <a:srgbClr val="2F5496"/>
                </a:solidFill>
                <a:effectLst/>
                <a:latin typeface="Arial" panose="020B0604020202020204" pitchFamily="34" charset="0"/>
                <a:ea typeface="Calibri" panose="020F0502020204030204" pitchFamily="34" charset="0"/>
                <a:cs typeface="Arial" panose="020B0604020202020204" pitchFamily="34" charset="0"/>
              </a:rPr>
              <a:t>A simple action like this can really save and improve the lives of many older people living in the UK by busting myths and spreading the right messages about eating and drinking well in later life.</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descr="Who Made That Twitter Bird? - The New York Times">
            <a:extLst>
              <a:ext uri="{FF2B5EF4-FFF2-40B4-BE49-F238E27FC236}">
                <a16:creationId xmlns:a16="http://schemas.microsoft.com/office/drawing/2014/main" id="{D6143135-D1D5-49A8-A543-450C43A6E0FC}"/>
              </a:ext>
            </a:extLst>
          </p:cNvPr>
          <p:cNvPicPr/>
          <p:nvPr/>
        </p:nvPicPr>
        <p:blipFill rotWithShape="1">
          <a:blip r:embed="rId3" cstate="print">
            <a:extLst>
              <a:ext uri="{28A0092B-C50C-407E-A947-70E740481C1C}">
                <a14:useLocalDpi xmlns:a14="http://schemas.microsoft.com/office/drawing/2010/main" val="0"/>
              </a:ext>
            </a:extLst>
          </a:blip>
          <a:srcRect l="13333" t="13532" r="18333" b="10321"/>
          <a:stretch/>
        </p:blipFill>
        <p:spPr bwMode="auto">
          <a:xfrm>
            <a:off x="877492" y="5316390"/>
            <a:ext cx="895350" cy="632890"/>
          </a:xfrm>
          <a:prstGeom prst="rect">
            <a:avLst/>
          </a:prstGeom>
          <a:noFill/>
          <a:ln>
            <a:noFill/>
          </a:ln>
          <a:extLst>
            <a:ext uri="{53640926-AAD7-44D8-BBD7-CCE9431645EC}">
              <a14:shadowObscured xmlns:a14="http://schemas.microsoft.com/office/drawing/2010/main"/>
            </a:ext>
          </a:extLst>
        </p:spPr>
      </p:pic>
      <p:pic>
        <p:nvPicPr>
          <p:cNvPr id="9" name="Picture 8" descr="ESA - Twitter Logo">
            <a:extLst>
              <a:ext uri="{FF2B5EF4-FFF2-40B4-BE49-F238E27FC236}">
                <a16:creationId xmlns:a16="http://schemas.microsoft.com/office/drawing/2014/main" id="{AF64BD85-782A-4A8D-86CB-3A3C4E52AE0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1091" y="5271337"/>
            <a:ext cx="833120" cy="722996"/>
          </a:xfrm>
          <a:prstGeom prst="rect">
            <a:avLst/>
          </a:prstGeom>
          <a:noFill/>
          <a:ln>
            <a:noFill/>
          </a:ln>
        </p:spPr>
      </p:pic>
      <p:pic>
        <p:nvPicPr>
          <p:cNvPr id="11" name="Picture 10" descr="How to Use Instagram Hashtags in 2019 - The Social Shake-Up Show">
            <a:extLst>
              <a:ext uri="{FF2B5EF4-FFF2-40B4-BE49-F238E27FC236}">
                <a16:creationId xmlns:a16="http://schemas.microsoft.com/office/drawing/2014/main" id="{DCC9D9F7-A9B9-4C4C-8BF7-C969CB22444B}"/>
              </a:ext>
            </a:extLst>
          </p:cNvPr>
          <p:cNvPicPr/>
          <p:nvPr/>
        </p:nvPicPr>
        <p:blipFill rotWithShape="1">
          <a:blip r:embed="rId5" cstate="print">
            <a:extLst>
              <a:ext uri="{28A0092B-C50C-407E-A947-70E740481C1C}">
                <a14:useLocalDpi xmlns:a14="http://schemas.microsoft.com/office/drawing/2010/main" val="0"/>
              </a:ext>
            </a:extLst>
          </a:blip>
          <a:srcRect l="23930" t="23931" r="22557" b="22723"/>
          <a:stretch/>
        </p:blipFill>
        <p:spPr bwMode="auto">
          <a:xfrm>
            <a:off x="3863617" y="5256743"/>
            <a:ext cx="725283" cy="692537"/>
          </a:xfrm>
          <a:prstGeom prst="rect">
            <a:avLst/>
          </a:prstGeom>
          <a:noFill/>
          <a:ln>
            <a:noFill/>
          </a:ln>
          <a:extLst>
            <a:ext uri="{53640926-AAD7-44D8-BBD7-CCE9431645EC}">
              <a14:shadowObscured xmlns:a14="http://schemas.microsoft.com/office/drawing/2010/main"/>
            </a:ext>
          </a:extLst>
        </p:spPr>
      </p:pic>
      <p:pic>
        <p:nvPicPr>
          <p:cNvPr id="12" name="Picture 11" descr="Facebook Logo HD Stock Images | Shutterstock">
            <a:extLst>
              <a:ext uri="{FF2B5EF4-FFF2-40B4-BE49-F238E27FC236}">
                <a16:creationId xmlns:a16="http://schemas.microsoft.com/office/drawing/2014/main" id="{A2F4D6A9-C687-4E42-B489-C28D4B684433}"/>
              </a:ext>
            </a:extLst>
          </p:cNvPr>
          <p:cNvPicPr/>
          <p:nvPr/>
        </p:nvPicPr>
        <p:blipFill rotWithShape="1">
          <a:blip r:embed="rId6" cstate="print">
            <a:extLst>
              <a:ext uri="{28A0092B-C50C-407E-A947-70E740481C1C}">
                <a14:useLocalDpi xmlns:a14="http://schemas.microsoft.com/office/drawing/2010/main" val="0"/>
              </a:ext>
            </a:extLst>
          </a:blip>
          <a:srcRect l="12277" t="1786" r="12574" b="8572"/>
          <a:stretch/>
        </p:blipFill>
        <p:spPr bwMode="auto">
          <a:xfrm>
            <a:off x="5348700" y="5191281"/>
            <a:ext cx="833120" cy="786835"/>
          </a:xfrm>
          <a:prstGeom prst="rect">
            <a:avLst/>
          </a:prstGeom>
          <a:noFill/>
          <a:ln>
            <a:noFill/>
          </a:ln>
          <a:extLst>
            <a:ext uri="{53640926-AAD7-44D8-BBD7-CCE9431645EC}">
              <a14:shadowObscured xmlns:a14="http://schemas.microsoft.com/office/drawing/2010/main"/>
            </a:ext>
          </a:extLst>
        </p:spPr>
      </p:pic>
      <p:pic>
        <p:nvPicPr>
          <p:cNvPr id="13" name="Picture 12" descr="Transparent Facebook Circle Icon Png - Instagram Icono Facebook Png, Png  Download - kindpng">
            <a:extLst>
              <a:ext uri="{FF2B5EF4-FFF2-40B4-BE49-F238E27FC236}">
                <a16:creationId xmlns:a16="http://schemas.microsoft.com/office/drawing/2014/main" id="{521AEC01-A81D-44AB-BB1D-0AA20925B4E3}"/>
              </a:ext>
            </a:extLst>
          </p:cNvPr>
          <p:cNvPicPr/>
          <p:nvPr/>
        </p:nvPicPr>
        <p:blipFill rotWithShape="1">
          <a:blip r:embed="rId7" cstate="print">
            <a:extLst>
              <a:ext uri="{28A0092B-C50C-407E-A947-70E740481C1C}">
                <a14:useLocalDpi xmlns:a14="http://schemas.microsoft.com/office/drawing/2010/main" val="0"/>
              </a:ext>
            </a:extLst>
          </a:blip>
          <a:srcRect l="11965" t="4025" r="11921" b="3584"/>
          <a:stretch/>
        </p:blipFill>
        <p:spPr bwMode="auto">
          <a:xfrm>
            <a:off x="6976137" y="5162445"/>
            <a:ext cx="833120" cy="7868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0181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6BBD4D-932C-4DED-8C47-6A2BC12837BB}"/>
              </a:ext>
            </a:extLst>
          </p:cNvPr>
          <p:cNvSpPr>
            <a:spLocks noGrp="1"/>
          </p:cNvSpPr>
          <p:nvPr>
            <p:ph type="title" idx="4294967295"/>
          </p:nvPr>
        </p:nvSpPr>
        <p:spPr>
          <a:xfrm>
            <a:off x="362535" y="1241227"/>
            <a:ext cx="2481273" cy="726174"/>
          </a:xfrm>
          <a:prstGeom prst="rect">
            <a:avLst/>
          </a:prstGeom>
        </p:spPr>
        <p:txBody>
          <a:bodyPr/>
          <a:lstStyle/>
          <a:p>
            <a:r>
              <a:rPr lang="en-GB" b="1"/>
              <a:t>Newsletters</a:t>
            </a:r>
          </a:p>
        </p:txBody>
      </p:sp>
      <p:sp>
        <p:nvSpPr>
          <p:cNvPr id="13" name="Content Placeholder 2">
            <a:extLst>
              <a:ext uri="{FF2B5EF4-FFF2-40B4-BE49-F238E27FC236}">
                <a16:creationId xmlns:a16="http://schemas.microsoft.com/office/drawing/2014/main" id="{584F4065-9EC4-4360-AF62-2BC0819B3A1A}"/>
              </a:ext>
            </a:extLst>
          </p:cNvPr>
          <p:cNvSpPr txBox="1">
            <a:spLocks/>
          </p:cNvSpPr>
          <p:nvPr/>
        </p:nvSpPr>
        <p:spPr bwMode="auto">
          <a:xfrm>
            <a:off x="395536" y="2060848"/>
            <a:ext cx="806489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a:lnSpc>
                <a:spcPct val="105000"/>
              </a:lnSpc>
              <a:spcAft>
                <a:spcPts val="800"/>
              </a:spcAft>
            </a:pPr>
            <a:r>
              <a:rPr lang="en-GB" sz="1800">
                <a:solidFill>
                  <a:srgbClr val="2F5496"/>
                </a:solidFill>
                <a:effectLst/>
                <a:latin typeface="Arial" panose="020B0604020202020204" pitchFamily="34" charset="0"/>
                <a:ea typeface="Calibri" panose="020F0502020204030204" pitchFamily="34" charset="0"/>
              </a:rPr>
              <a:t>On our website, you can download a newsletter insert to add to your own </a:t>
            </a:r>
          </a:p>
          <a:p>
            <a:pPr>
              <a:lnSpc>
                <a:spcPct val="105000"/>
              </a:lnSpc>
              <a:spcAft>
                <a:spcPts val="800"/>
              </a:spcAft>
            </a:pPr>
            <a:r>
              <a:rPr lang="en-GB" sz="1800">
                <a:solidFill>
                  <a:srgbClr val="2F5496"/>
                </a:solidFill>
                <a:effectLst/>
                <a:latin typeface="Arial" panose="020B0604020202020204" pitchFamily="34" charset="0"/>
                <a:ea typeface="Calibri" panose="020F0502020204030204" pitchFamily="34" charset="0"/>
              </a:rPr>
              <a:t>Newsletter, before or during Malnutrition Awareness Week.</a:t>
            </a:r>
            <a:endParaRPr lang="en-GB" sz="1800">
              <a:effectLst/>
              <a:latin typeface="Calibri" panose="020F0502020204030204" pitchFamily="34" charset="0"/>
              <a:ea typeface="Calibri" panose="020F0502020204030204" pitchFamily="34" charset="0"/>
            </a:endParaRPr>
          </a:p>
          <a:p>
            <a:pPr>
              <a:lnSpc>
                <a:spcPct val="105000"/>
              </a:lnSpc>
              <a:spcAft>
                <a:spcPts val="800"/>
              </a:spcAft>
            </a:pPr>
            <a:r>
              <a:rPr lang="en-GB" sz="1800">
                <a:solidFill>
                  <a:srgbClr val="2F5496"/>
                </a:solidFill>
                <a:effectLst/>
                <a:latin typeface="Arial" panose="020B0604020202020204" pitchFamily="34" charset="0"/>
                <a:ea typeface="Calibri" panose="020F0502020204030204" pitchFamily="34" charset="0"/>
              </a:rPr>
              <a:t>If you are publishing a newsletter for members of the workforce who work with </a:t>
            </a:r>
          </a:p>
          <a:p>
            <a:pPr>
              <a:lnSpc>
                <a:spcPct val="105000"/>
              </a:lnSpc>
              <a:spcAft>
                <a:spcPts val="800"/>
              </a:spcAft>
            </a:pPr>
            <a:r>
              <a:rPr lang="en-GB" sz="1800">
                <a:solidFill>
                  <a:srgbClr val="2F5496"/>
                </a:solidFill>
                <a:effectLst/>
                <a:latin typeface="Arial" panose="020B0604020202020204" pitchFamily="34" charset="0"/>
                <a:ea typeface="Calibri" panose="020F0502020204030204" pitchFamily="34" charset="0"/>
              </a:rPr>
              <a:t>older people or a newsletter for older people themselves, please include </a:t>
            </a:r>
          </a:p>
          <a:p>
            <a:pPr>
              <a:lnSpc>
                <a:spcPct val="105000"/>
              </a:lnSpc>
              <a:spcAft>
                <a:spcPts val="800"/>
              </a:spcAft>
            </a:pPr>
            <a:r>
              <a:rPr lang="en-GB" sz="1800">
                <a:solidFill>
                  <a:srgbClr val="2F5496"/>
                </a:solidFill>
                <a:effectLst/>
                <a:latin typeface="Arial" panose="020B0604020202020204" pitchFamily="34" charset="0"/>
                <a:ea typeface="Calibri" panose="020F0502020204030204" pitchFamily="34" charset="0"/>
              </a:rPr>
              <a:t>some of the messages from our suggested newsletter inserts.</a:t>
            </a:r>
            <a:endParaRPr lang="en-GB" sz="1800">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1" i="0" u="none" strike="noStrike" kern="0" cap="none" spc="0" normalizeH="0" baseline="0" noProof="0">
              <a:ln>
                <a:noFill/>
              </a:ln>
              <a:solidFill>
                <a:srgbClr val="2D2F93"/>
              </a:solidFill>
              <a:effectLst/>
              <a:uLnTx/>
              <a:uFillTx/>
              <a:latin typeface="Arial"/>
              <a:ea typeface="+mn-ea"/>
              <a:cs typeface="+mn-cs"/>
            </a:endParaRPr>
          </a:p>
        </p:txBody>
      </p:sp>
      <p:sp>
        <p:nvSpPr>
          <p:cNvPr id="8" name="Rectangle 7">
            <a:extLst>
              <a:ext uri="{FF2B5EF4-FFF2-40B4-BE49-F238E27FC236}">
                <a16:creationId xmlns:a16="http://schemas.microsoft.com/office/drawing/2014/main" id="{F37E3CD3-B513-42B8-A664-A5FABE04FCF3}"/>
              </a:ext>
            </a:extLst>
          </p:cNvPr>
          <p:cNvSpPr/>
          <p:nvPr/>
        </p:nvSpPr>
        <p:spPr>
          <a:xfrm>
            <a:off x="1884817" y="52130"/>
            <a:ext cx="5328592" cy="116554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3074" name="Picture 2" descr="June 2017 Newsletter | Longbenton High School">
            <a:extLst>
              <a:ext uri="{FF2B5EF4-FFF2-40B4-BE49-F238E27FC236}">
                <a16:creationId xmlns:a16="http://schemas.microsoft.com/office/drawing/2014/main" id="{47B48F45-EC7B-42CE-BD3B-24A2B3FAE2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314535"/>
            <a:ext cx="2111896" cy="19403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st Box HD Stock Images | Shutterstock">
            <a:extLst>
              <a:ext uri="{FF2B5EF4-FFF2-40B4-BE49-F238E27FC236}">
                <a16:creationId xmlns:a16="http://schemas.microsoft.com/office/drawing/2014/main" id="{EBCE2326-D34E-4861-AB9B-F80FF049F3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43" r="16843" b="9501"/>
          <a:stretch/>
        </p:blipFill>
        <p:spPr bwMode="auto">
          <a:xfrm>
            <a:off x="7380312" y="3815730"/>
            <a:ext cx="1440160" cy="24136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rtoon Clipboard Stickers &amp;amp; Labels | Zazzle UK">
            <a:extLst>
              <a:ext uri="{FF2B5EF4-FFF2-40B4-BE49-F238E27FC236}">
                <a16:creationId xmlns:a16="http://schemas.microsoft.com/office/drawing/2014/main" id="{191F8374-C07F-4D59-BAC8-C095E969CEF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71600" y="4505152"/>
            <a:ext cx="1362075" cy="1362075"/>
          </a:xfrm>
          <a:prstGeom prst="rect">
            <a:avLst/>
          </a:prstGeom>
          <a:noFill/>
          <a:ln>
            <a:noFill/>
          </a:ln>
        </p:spPr>
      </p:pic>
    </p:spTree>
    <p:extLst>
      <p:ext uri="{BB962C8B-B14F-4D97-AF65-F5344CB8AC3E}">
        <p14:creationId xmlns:p14="http://schemas.microsoft.com/office/powerpoint/2010/main" val="144528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F3D3-48AB-4109-93F0-E57FBAD54845}"/>
              </a:ext>
            </a:extLst>
          </p:cNvPr>
          <p:cNvSpPr>
            <a:spLocks noGrp="1"/>
          </p:cNvSpPr>
          <p:nvPr>
            <p:ph type="title"/>
          </p:nvPr>
        </p:nvSpPr>
        <p:spPr>
          <a:xfrm>
            <a:off x="347864" y="1340768"/>
            <a:ext cx="6103938" cy="889000"/>
          </a:xfrm>
        </p:spPr>
        <p:txBody>
          <a:bodyPr/>
          <a:lstStyle/>
          <a:p>
            <a:r>
              <a:rPr lang="en-GB"/>
              <a:t>Thank You!</a:t>
            </a:r>
          </a:p>
        </p:txBody>
      </p:sp>
      <p:sp>
        <p:nvSpPr>
          <p:cNvPr id="3" name="Content Placeholder 2">
            <a:extLst>
              <a:ext uri="{FF2B5EF4-FFF2-40B4-BE49-F238E27FC236}">
                <a16:creationId xmlns:a16="http://schemas.microsoft.com/office/drawing/2014/main" id="{2690908F-0292-4E62-8D41-247E1CB10C52}"/>
              </a:ext>
            </a:extLst>
          </p:cNvPr>
          <p:cNvSpPr>
            <a:spLocks noGrp="1"/>
          </p:cNvSpPr>
          <p:nvPr>
            <p:ph idx="1"/>
          </p:nvPr>
        </p:nvSpPr>
        <p:spPr>
          <a:xfrm>
            <a:off x="375524" y="2053555"/>
            <a:ext cx="7102558" cy="1296144"/>
          </a:xfrm>
        </p:spPr>
        <p:txBody>
          <a:bodyPr/>
          <a:lstStyle/>
          <a:p>
            <a:pPr>
              <a:lnSpc>
                <a:spcPct val="105000"/>
              </a:lnSpc>
              <a:spcAft>
                <a:spcPts val="800"/>
              </a:spcAft>
            </a:pPr>
            <a:r>
              <a:rPr lang="en-GB" sz="1800">
                <a:solidFill>
                  <a:srgbClr val="2F5496"/>
                </a:solidFill>
                <a:effectLst/>
                <a:latin typeface="Arial" panose="020B0604020202020204" pitchFamily="34" charset="0"/>
                <a:ea typeface="Calibri" panose="020F0502020204030204" pitchFamily="34" charset="0"/>
              </a:rPr>
              <a:t>We would like to thank you for helping us spread these important, </a:t>
            </a:r>
          </a:p>
          <a:p>
            <a:pPr>
              <a:lnSpc>
                <a:spcPct val="105000"/>
              </a:lnSpc>
              <a:spcAft>
                <a:spcPts val="800"/>
              </a:spcAft>
            </a:pPr>
            <a:r>
              <a:rPr lang="en-GB" sz="1800">
                <a:solidFill>
                  <a:srgbClr val="2F5496"/>
                </a:solidFill>
                <a:effectLst/>
                <a:latin typeface="Arial" panose="020B0604020202020204" pitchFamily="34" charset="0"/>
                <a:ea typeface="Calibri" panose="020F0502020204030204" pitchFamily="34" charset="0"/>
              </a:rPr>
              <a:t>yet simple messages. </a:t>
            </a:r>
          </a:p>
          <a:p>
            <a:pPr>
              <a:lnSpc>
                <a:spcPct val="105000"/>
              </a:lnSpc>
              <a:spcAft>
                <a:spcPts val="800"/>
              </a:spcAft>
            </a:pPr>
            <a:r>
              <a:rPr lang="en-GB" sz="1800" b="1">
                <a:solidFill>
                  <a:srgbClr val="2F5496"/>
                </a:solidFill>
                <a:effectLst/>
                <a:latin typeface="Arial" panose="020B0604020202020204" pitchFamily="34" charset="0"/>
                <a:ea typeface="Calibri" panose="020F0502020204030204" pitchFamily="34" charset="0"/>
              </a:rPr>
              <a:t>Together we can make a real difference!</a:t>
            </a:r>
            <a:endParaRPr lang="en-GB" sz="1800">
              <a:effectLst/>
              <a:latin typeface="Calibri" panose="020F0502020204030204" pitchFamily="34" charset="0"/>
              <a:ea typeface="Calibri" panose="020F0502020204030204" pitchFamily="34" charset="0"/>
            </a:endParaRPr>
          </a:p>
        </p:txBody>
      </p:sp>
      <p:pic>
        <p:nvPicPr>
          <p:cNvPr id="5" name="Picture 4" descr="Animation Clip Art - Thumbnail - Thank You Transparent PNG">
            <a:extLst>
              <a:ext uri="{FF2B5EF4-FFF2-40B4-BE49-F238E27FC236}">
                <a16:creationId xmlns:a16="http://schemas.microsoft.com/office/drawing/2014/main" id="{809FCC44-1239-460C-8125-2EB63E60D0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590" y="1340768"/>
            <a:ext cx="1493520" cy="1425575"/>
          </a:xfrm>
          <a:prstGeom prst="rect">
            <a:avLst/>
          </a:prstGeom>
          <a:noFill/>
          <a:ln>
            <a:noFill/>
          </a:ln>
        </p:spPr>
      </p:pic>
      <p:pic>
        <p:nvPicPr>
          <p:cNvPr id="6" name="Picture 5" descr="Take A Bow Illustration 13026234 - Megapixl">
            <a:extLst>
              <a:ext uri="{FF2B5EF4-FFF2-40B4-BE49-F238E27FC236}">
                <a16:creationId xmlns:a16="http://schemas.microsoft.com/office/drawing/2014/main" id="{1CCC5067-7FAC-4816-A0B0-83C17CF8070D}"/>
              </a:ext>
            </a:extLst>
          </p:cNvPr>
          <p:cNvPicPr/>
          <p:nvPr/>
        </p:nvPicPr>
        <p:blipFill rotWithShape="1">
          <a:blip r:embed="rId3" cstate="print">
            <a:extLst>
              <a:ext uri="{28A0092B-C50C-407E-A947-70E740481C1C}">
                <a14:useLocalDpi xmlns:a14="http://schemas.microsoft.com/office/drawing/2010/main" val="0"/>
              </a:ext>
            </a:extLst>
          </a:blip>
          <a:srcRect l="4986" t="4194" r="17239" b="12135"/>
          <a:stretch/>
        </p:blipFill>
        <p:spPr bwMode="auto">
          <a:xfrm>
            <a:off x="251520" y="3718758"/>
            <a:ext cx="1660345" cy="1493893"/>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E2F9645-BEDB-4B35-9001-CDD26F3024A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86661" y="3040131"/>
            <a:ext cx="2009857" cy="1425574"/>
          </a:xfrm>
          <a:prstGeom prst="rect">
            <a:avLst/>
          </a:prstGeom>
          <a:noFill/>
          <a:ln>
            <a:noFill/>
          </a:ln>
        </p:spPr>
      </p:pic>
      <p:pic>
        <p:nvPicPr>
          <p:cNvPr id="8" name="Picture 7" descr="Healthwatch C Beds (@Healthwatch_cb) | Twitter">
            <a:extLst>
              <a:ext uri="{FF2B5EF4-FFF2-40B4-BE49-F238E27FC236}">
                <a16:creationId xmlns:a16="http://schemas.microsoft.com/office/drawing/2014/main" id="{F6FBE494-4113-4A98-862F-125304E7E286}"/>
              </a:ext>
            </a:extLst>
          </p:cNvPr>
          <p:cNvPicPr/>
          <p:nvPr/>
        </p:nvPicPr>
        <p:blipFill rotWithShape="1">
          <a:blip r:embed="rId5">
            <a:extLst>
              <a:ext uri="{28A0092B-C50C-407E-A947-70E740481C1C}">
                <a14:useLocalDpi xmlns:a14="http://schemas.microsoft.com/office/drawing/2010/main" val="0"/>
              </a:ext>
            </a:extLst>
          </a:blip>
          <a:srcRect t="23646" b="51533"/>
          <a:stretch/>
        </p:blipFill>
        <p:spPr bwMode="auto">
          <a:xfrm>
            <a:off x="2236636" y="4532086"/>
            <a:ext cx="4670728" cy="16452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4623850"/>
      </p:ext>
    </p:extLst>
  </p:cSld>
  <p:clrMapOvr>
    <a:masterClrMapping/>
  </p:clrMapOvr>
</p:sld>
</file>

<file path=ppt/theme/theme1.xml><?xml version="1.0" encoding="utf-8"?>
<a:theme xmlns:a="http://schemas.openxmlformats.org/drawingml/2006/main" name="Pennine KPI's -18March 2014 D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A5A625AD7AC4AA34A102D0D77BA02" ma:contentTypeVersion="11" ma:contentTypeDescription="Create a new document." ma:contentTypeScope="" ma:versionID="d621df9c3637ea4ffb9143dba7c1edf3">
  <xsd:schema xmlns:xsd="http://www.w3.org/2001/XMLSchema" xmlns:xs="http://www.w3.org/2001/XMLSchema" xmlns:p="http://schemas.microsoft.com/office/2006/metadata/properties" xmlns:ns2="e696aa8f-a51c-43b5-aadc-35cc465e75b8" xmlns:ns3="f4e2b4c2-6948-4891-bedb-ee55b2627af7" targetNamespace="http://schemas.microsoft.com/office/2006/metadata/properties" ma:root="true" ma:fieldsID="f874b09d3e2c6980a42a00f524ad25ea" ns2:_="" ns3:_="">
    <xsd:import namespace="e696aa8f-a51c-43b5-aadc-35cc465e75b8"/>
    <xsd:import namespace="f4e2b4c2-6948-4891-bedb-ee55b2627a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6aa8f-a51c-43b5-aadc-35cc465e7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2e0b9b-2dc7-4e81-9989-1cb7e6d49c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e2b4c2-6948-4891-bedb-ee55b2627af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21b036-694f-4cd2-b4a4-15e8b10ec8a2}" ma:internalName="TaxCatchAll" ma:showField="CatchAllData" ma:web="f4e2b4c2-6948-4891-bedb-ee55b2627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4e2b4c2-6948-4891-bedb-ee55b2627af7" xsi:nil="true"/>
    <MediaLengthInSeconds xmlns="e696aa8f-a51c-43b5-aadc-35cc465e75b8" xsi:nil="true"/>
    <lcf76f155ced4ddcb4097134ff3c332f xmlns="e696aa8f-a51c-43b5-aadc-35cc465e75b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93763-E5CA-4EEE-B694-A62BFE7C443F}"/>
</file>

<file path=customXml/itemProps2.xml><?xml version="1.0" encoding="utf-8"?>
<ds:datastoreItem xmlns:ds="http://schemas.openxmlformats.org/officeDocument/2006/customXml" ds:itemID="{0108EA33-3706-49F8-A540-5C5997C4FFFB}">
  <ds:schemaRefs>
    <ds:schemaRef ds:uri="4ad4d7b2-7045-4ea9-a938-49be9e853746"/>
    <ds:schemaRef ds:uri="61a82aa0-4112-4f30-9833-71f44d68d69b"/>
    <ds:schemaRef ds:uri="f4e2b4c2-6948-4891-bedb-ee55b2627af7"/>
    <ds:schemaRef ds:uri="fda73c0f-03a0-411e-a79f-292674d787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D12D86-18C3-4C20-A31C-542891C61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Pennine KPI's -18March 2014 D1</Template>
  <Application>Microsoft Office PowerPoint</Application>
  <PresentationFormat>On-screen Show (4:3)</PresentationFormat>
  <Slides>9</Slides>
  <Notes>7</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Pennine KPI's -18March 2014 D1</vt:lpstr>
      <vt:lpstr>Greater Manchester Nutrition and Hydration Programme </vt:lpstr>
      <vt:lpstr>PowerPoint Presentation</vt:lpstr>
      <vt:lpstr>PowerPoint Presentation</vt:lpstr>
      <vt:lpstr>PowerPoint Presentation</vt:lpstr>
      <vt:lpstr>PowerPoint Presentation</vt:lpstr>
      <vt:lpstr>PowerPoint Presentation</vt:lpstr>
      <vt:lpstr>PowerPoint Presentation</vt:lpstr>
      <vt:lpstr>Newsletters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Reflections</dc:title>
  <dc:creator>User</dc:creator>
  <cp:revision>1</cp:revision>
  <cp:lastPrinted>2018-04-20T14:49:49Z</cp:lastPrinted>
  <dcterms:created xsi:type="dcterms:W3CDTF">2014-03-14T18:15:42Z</dcterms:created>
  <dcterms:modified xsi:type="dcterms:W3CDTF">2023-10-03T13:02:16Z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0x0101009EAA5A625AD7AC4AA34A102D0D77BA02</vt:lpwstr>
  </property>
  <property fmtid="{D5CDD505-2E9C-101B-9397-08002B2CF9AE}" pid="3" name="Order">
    <vt:r8>9800800</vt:r8>
  </property>
  <property fmtid="{D5CDD505-2E9C-101B-9397-08002B2CF9AE}" pid="4" name="xd_Signature">
    <vt:bool>false</vt:bool>
  </property>
  <property fmtid="{D5CDD505-2E9C-101B-9397-08002B2CF9AE}" pid="5" name="SharedWithUsers">
    <vt:lpwstr>20;#Emma Rose</vt:lpwstr>
  </property>
  <property fmtid="{D5CDD505-2E9C-101B-9397-08002B2CF9AE}" pid="6" name="xd_ProgID">
    <vt:lpwstr/>
  </property>
  <property fmtid="{D5CDD505-2E9C-101B-9397-08002B2CF9AE}" pid="7" name="Exchequer">
    <vt:bool>true</vt:bool>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MediaServiceImageTags">
    <vt:lpwstr/>
  </property>
</Properties>
</file>