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413" r:id="rId1"/>
  </p:sldMasterIdLst>
  <p:notesMasterIdLst>
    <p:notesMasterId r:id="rId3"/>
  </p:notesMasterIdLst>
  <p:handoutMasterIdLst>
    <p:handoutMasterId r:id="rId4"/>
  </p:handoutMasterIdLst>
  <p:sldIdLst>
    <p:sldId id="1044" r:id="rId2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"/>
        <a:ea typeface="MS PGothic"/>
        <a:cs typeface="MS PGothic"/>
      </a:defRPr>
    </a:lvl1pPr>
    <a:lvl2pPr marL="457200"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"/>
        <a:ea typeface="MS PGothic"/>
        <a:cs typeface="MS PGothic"/>
      </a:defRPr>
    </a:lvl2pPr>
    <a:lvl3pPr marL="914400"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"/>
        <a:ea typeface="MS PGothic"/>
        <a:cs typeface="MS PGothic"/>
      </a:defRPr>
    </a:lvl3pPr>
    <a:lvl4pPr marL="1371600"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"/>
        <a:ea typeface="MS PGothic"/>
        <a:cs typeface="MS PGothic"/>
      </a:defRPr>
    </a:lvl4pPr>
    <a:lvl5pPr marL="1828800" algn="l" rtl="0" fontAlgn="base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"/>
        <a:ea typeface="MS PGothic"/>
        <a:cs typeface="MS PGothic"/>
      </a:defRPr>
    </a:lvl5pPr>
    <a:lvl6pPr marL="2286000" algn="l" defTabSz="914400" rtl="0" eaLnBrk="1" latinLnBrk="0" hangingPunct="1">
      <a:defRPr sz="2800" b="1" i="1" kern="1200">
        <a:solidFill>
          <a:schemeClr val="tx1"/>
        </a:solidFill>
        <a:latin typeface="Times"/>
        <a:ea typeface="MS PGothic"/>
        <a:cs typeface="MS PGothic"/>
      </a:defRPr>
    </a:lvl6pPr>
    <a:lvl7pPr marL="2743200" algn="l" defTabSz="914400" rtl="0" eaLnBrk="1" latinLnBrk="0" hangingPunct="1">
      <a:defRPr sz="2800" b="1" i="1" kern="1200">
        <a:solidFill>
          <a:schemeClr val="tx1"/>
        </a:solidFill>
        <a:latin typeface="Times"/>
        <a:ea typeface="MS PGothic"/>
        <a:cs typeface="MS PGothic"/>
      </a:defRPr>
    </a:lvl7pPr>
    <a:lvl8pPr marL="3200400" algn="l" defTabSz="914400" rtl="0" eaLnBrk="1" latinLnBrk="0" hangingPunct="1">
      <a:defRPr sz="2800" b="1" i="1" kern="1200">
        <a:solidFill>
          <a:schemeClr val="tx1"/>
        </a:solidFill>
        <a:latin typeface="Times"/>
        <a:ea typeface="MS PGothic"/>
        <a:cs typeface="MS PGothic"/>
      </a:defRPr>
    </a:lvl8pPr>
    <a:lvl9pPr marL="3657600" algn="l" defTabSz="914400" rtl="0" eaLnBrk="1" latinLnBrk="0" hangingPunct="1">
      <a:defRPr sz="2800" b="1" i="1" kern="1200">
        <a:solidFill>
          <a:schemeClr val="tx1"/>
        </a:solidFill>
        <a:latin typeface="Times"/>
        <a:ea typeface="MS PGothic"/>
        <a:cs typeface="MS P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71C6"/>
    <a:srgbClr val="006BB7"/>
    <a:srgbClr val="219F2D"/>
    <a:srgbClr val="0099FF"/>
    <a:srgbClr val="0088CC"/>
    <a:srgbClr val="0476C1"/>
    <a:srgbClr val="1580C1"/>
    <a:srgbClr val="1581C2"/>
    <a:srgbClr val="188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2" autoAdjust="0"/>
    <p:restoredTop sz="83634" autoAdjust="0"/>
  </p:normalViewPr>
  <p:slideViewPr>
    <p:cSldViewPr>
      <p:cViewPr varScale="1">
        <p:scale>
          <a:sx n="93" d="100"/>
          <a:sy n="93" d="100"/>
        </p:scale>
        <p:origin x="3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562" cy="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92" rIns="92784" bIns="4639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i="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635" y="1"/>
            <a:ext cx="2952650" cy="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92" rIns="92784" bIns="4639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i="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98"/>
            <a:ext cx="2951562" cy="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92" rIns="92784" bIns="4639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i="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635" y="9443298"/>
            <a:ext cx="2952650" cy="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92" rIns="92784" bIns="4639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i="0">
                <a:latin typeface="Times" charset="0"/>
                <a:ea typeface="MS PGothic" charset="-128"/>
                <a:cs typeface="MS PGothic" charset="-128"/>
              </a:defRPr>
            </a:lvl1pPr>
          </a:lstStyle>
          <a:p>
            <a:pPr>
              <a:defRPr/>
            </a:pPr>
            <a:fld id="{6FCFA6A2-9200-4567-80D0-769817C73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6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562" cy="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92" rIns="92784" bIns="4639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i="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725" y="1"/>
            <a:ext cx="2951562" cy="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92" rIns="92784" bIns="4639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i="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11" y="4722812"/>
            <a:ext cx="5448954" cy="4474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92" rIns="92784" bIns="46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98"/>
            <a:ext cx="2951562" cy="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92" rIns="92784" bIns="4639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i="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725" y="9443298"/>
            <a:ext cx="2951562" cy="49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4" tIns="46392" rIns="92784" bIns="4639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i="0">
                <a:latin typeface="Times" charset="0"/>
                <a:ea typeface="MS PGothic" charset="-128"/>
                <a:cs typeface="MS PGothic" charset="-128"/>
              </a:defRPr>
            </a:lvl1pPr>
          </a:lstStyle>
          <a:p>
            <a:pPr>
              <a:defRPr/>
            </a:pPr>
            <a:fld id="{68305DC9-B8AD-4D41-9358-7CB9E4D9E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58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charset="-128"/>
        <a:cs typeface="MS PGothic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charset="-128"/>
        <a:cs typeface="MS PGothic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charset="-128"/>
        <a:cs typeface="MS PGothic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charset="-128"/>
        <a:cs typeface="MS PGothic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MS PGothic" charset="-128"/>
        <a:cs typeface="MS PGothic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305DC9-B8AD-4D41-9358-7CB9E4D9EB5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52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bannerback.jpg"/>
          <p:cNvPicPr>
            <a:picLocks noChangeAspect="1"/>
          </p:cNvPicPr>
          <p:nvPr userDrawn="1"/>
        </p:nvPicPr>
        <p:blipFill>
          <a:blip r:embed="rId2"/>
          <a:srcRect r="20531" b="2314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WH-Trust-logo_whit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591175" y="381000"/>
            <a:ext cx="332422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Whittington_logo whiteout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5257800"/>
            <a:ext cx="7715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6"/>
          <p:cNvSpPr>
            <a:spLocks noGrp="1" noChangeArrowheads="1"/>
          </p:cNvSpPr>
          <p:nvPr>
            <p:ph type="ctrTitle" sz="quarter"/>
          </p:nvPr>
        </p:nvSpPr>
        <p:spPr bwMode="white">
          <a:xfrm>
            <a:off x="685800" y="2209800"/>
            <a:ext cx="7772400" cy="1470025"/>
          </a:xfrm>
        </p:spPr>
        <p:txBody>
          <a:bodyPr/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annerback.jpg"/>
          <p:cNvPicPr>
            <a:picLocks noChangeAspect="1"/>
          </p:cNvPicPr>
          <p:nvPr userDrawn="1"/>
        </p:nvPicPr>
        <p:blipFill>
          <a:blip r:embed="rId2"/>
          <a:srcRect r="20531" b="86478"/>
          <a:stretch>
            <a:fillRect/>
          </a:stretch>
        </p:blipFill>
        <p:spPr bwMode="auto">
          <a:xfrm>
            <a:off x="0" y="0"/>
            <a:ext cx="91440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Whittington_logo.jpg"/>
          <p:cNvPicPr>
            <a:picLocks noChangeAspect="1"/>
          </p:cNvPicPr>
          <p:nvPr userDrawn="1"/>
        </p:nvPicPr>
        <p:blipFill>
          <a:blip r:embed="rId3"/>
          <a:srcRect l="59810"/>
          <a:stretch>
            <a:fillRect/>
          </a:stretch>
        </p:blipFill>
        <p:spPr bwMode="auto">
          <a:xfrm>
            <a:off x="8075613" y="5292725"/>
            <a:ext cx="839787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WH-Trust-logo_white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591175" y="381000"/>
            <a:ext cx="332422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2" name="Rectangle 16"/>
          <p:cNvSpPr>
            <a:spLocks noGrp="1" noChangeArrowheads="1"/>
          </p:cNvSpPr>
          <p:nvPr>
            <p:ph type="ctrTitle" sz="quarter"/>
          </p:nvPr>
        </p:nvSpPr>
        <p:spPr bwMode="white">
          <a:xfrm>
            <a:off x="323850" y="1628775"/>
            <a:ext cx="7772400" cy="1470025"/>
          </a:xfrm>
        </p:spPr>
        <p:txBody>
          <a:bodyPr/>
          <a:lstStyle>
            <a:lvl1pPr>
              <a:defRPr sz="2800">
                <a:solidFill>
                  <a:srgbClr val="1888CE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subTitle" sz="quarter" idx="1"/>
          </p:nvPr>
        </p:nvSpPr>
        <p:spPr bwMode="white">
          <a:xfrm>
            <a:off x="323850" y="3284538"/>
            <a:ext cx="6400800" cy="2736850"/>
          </a:xfrm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bannerback.jpg"/>
          <p:cNvPicPr>
            <a:picLocks noChangeAspect="1"/>
          </p:cNvPicPr>
          <p:nvPr userDrawn="1"/>
        </p:nvPicPr>
        <p:blipFill>
          <a:blip r:embed="rId2"/>
          <a:srcRect r="20531" b="2314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WH-Trust-logo_whit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591175" y="381000"/>
            <a:ext cx="332422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Whittington_logo whiteout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5257800"/>
            <a:ext cx="7715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648200"/>
            <a:ext cx="2743200" cy="190500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871663"/>
            <a:ext cx="7772400" cy="386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MS PGothic" charset="-128"/>
          <a:cs typeface="MS PGothic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MS PGothic" charset="-128"/>
          <a:cs typeface="MS PGothic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MS PGothic" charset="-128"/>
          <a:cs typeface="MS PGothic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ea typeface="MS PGothic" charset="-128"/>
          <a:cs typeface="MS PGothic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ADC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ADC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ADC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ADC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33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33333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333333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333333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Arial" charset="0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hh-tr.Self-Management@nh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www.whittington.nhs.uk/selfmanagem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07503" y="1340768"/>
            <a:ext cx="6480719" cy="1080120"/>
          </a:xfrm>
        </p:spPr>
        <p:txBody>
          <a:bodyPr/>
          <a:lstStyle/>
          <a:p>
            <a:r>
              <a:rPr lang="en-GB" sz="2400" dirty="0">
                <a:solidFill>
                  <a:schemeClr val="tx1"/>
                </a:solidFill>
              </a:rPr>
              <a:t>Manage your Type 2 diabetes and gain control of your health in just 7 weeks.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0" y="2686306"/>
            <a:ext cx="6732239" cy="405506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Killick Street  Health Centre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rgbClr val="202124"/>
                </a:solidFill>
                <a:latin typeface="arial" panose="020B0604020202020204" pitchFamily="34" charset="0"/>
              </a:rPr>
              <a:t>Wednesday 7th August 2024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>
                <a:solidFill>
                  <a:srgbClr val="202124"/>
                </a:solidFill>
                <a:latin typeface="arial" panose="020B0604020202020204" pitchFamily="34" charset="0"/>
              </a:rPr>
              <a:t>10am-1pm </a:t>
            </a:r>
            <a:endParaRPr lang="en-GB" sz="28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800" dirty="0"/>
              <a:t>One 3-hour session a week for 7 weeks </a:t>
            </a:r>
            <a:r>
              <a:rPr lang="en-GB" dirty="0"/>
              <a:t> </a:t>
            </a:r>
          </a:p>
          <a:p>
            <a:r>
              <a:rPr lang="en-GB" altLang="en-US" sz="2000" dirty="0">
                <a:solidFill>
                  <a:srgbClr val="0271C6"/>
                </a:solidFill>
              </a:rPr>
              <a:t>For more information: Call 0207 527 1189 /1558 </a:t>
            </a:r>
          </a:p>
          <a:p>
            <a:r>
              <a:rPr lang="en-GB" altLang="en-US" sz="2000" b="0" dirty="0">
                <a:solidFill>
                  <a:srgbClr val="0271C6"/>
                </a:solidFill>
              </a:rPr>
              <a:t> </a:t>
            </a:r>
            <a:r>
              <a:rPr lang="en-GB" altLang="en-US" sz="2000" dirty="0">
                <a:solidFill>
                  <a:srgbClr val="0271C6"/>
                </a:solidFill>
              </a:rPr>
              <a:t>or e-mail </a:t>
            </a:r>
            <a:r>
              <a:rPr lang="en-GB" sz="2000" u="sng" dirty="0">
                <a:solidFill>
                  <a:srgbClr val="0271C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whh-tr.Self-Management@nhs.net</a:t>
            </a:r>
            <a:r>
              <a:rPr lang="en-GB" sz="2000" b="0" dirty="0">
                <a:solidFill>
                  <a:srgbClr val="0271C6"/>
                </a:solidFill>
              </a:rPr>
              <a:t> </a:t>
            </a:r>
          </a:p>
          <a:p>
            <a:endParaRPr lang="en-GB" sz="2000" b="0" dirty="0">
              <a:solidFill>
                <a:srgbClr val="0271C6"/>
              </a:solidFill>
            </a:endParaRPr>
          </a:p>
          <a:p>
            <a:r>
              <a:rPr lang="en-GB" sz="1800" u="sng" dirty="0">
                <a:solidFill>
                  <a:srgbClr val="0271C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Website: https://www.whittington.nhs.uk/selfmanagement</a:t>
            </a:r>
            <a:endParaRPr lang="en-GB" sz="1800" u="sng" dirty="0">
              <a:solidFill>
                <a:srgbClr val="0271C6"/>
              </a:solidFill>
            </a:endParaRPr>
          </a:p>
          <a:p>
            <a:endParaRPr lang="en-GB" altLang="en-US" b="0" dirty="0"/>
          </a:p>
          <a:p>
            <a:endParaRPr lang="en-GB" sz="18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b="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340768"/>
            <a:ext cx="2376264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8F5247-A851-B579-D5E8-0229905A5560}"/>
              </a:ext>
            </a:extLst>
          </p:cNvPr>
          <p:cNvSpPr txBox="1"/>
          <p:nvPr/>
        </p:nvSpPr>
        <p:spPr>
          <a:xfrm>
            <a:off x="251520" y="2224641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 Self-Management  Programme</a:t>
            </a:r>
          </a:p>
        </p:txBody>
      </p:sp>
    </p:spTree>
    <p:extLst>
      <p:ext uri="{BB962C8B-B14F-4D97-AF65-F5344CB8AC3E}">
        <p14:creationId xmlns:p14="http://schemas.microsoft.com/office/powerpoint/2010/main" val="841002009"/>
      </p:ext>
    </p:extLst>
  </p:cSld>
  <p:clrMapOvr>
    <a:masterClrMapping/>
  </p:clrMapOvr>
</p:sld>
</file>

<file path=ppt/theme/theme1.xml><?xml version="1.0" encoding="utf-8"?>
<a:theme xmlns:a="http://schemas.openxmlformats.org/drawingml/2006/main" name="3_Corporate Presentation Template 191110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0070C0"/>
      </a:folHlink>
    </a:clrScheme>
    <a:fontScheme name="3_Corporate Presentation Template 191110">
      <a:majorFont>
        <a:latin typeface=""/>
        <a:ea typeface="MS PGothic"/>
        <a:cs typeface="MS PGothic"/>
      </a:majorFont>
      <a:minorFont>
        <a:latin typeface=""/>
        <a:ea typeface="MS PGothic"/>
        <a:cs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Presentation Template 191110.pot</Template>
  <TotalTime>4392</TotalTime>
  <Words>70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</vt:lpstr>
      <vt:lpstr>Times</vt:lpstr>
      <vt:lpstr>Wingdings</vt:lpstr>
      <vt:lpstr>3_Corporate Presentation Template 191110</vt:lpstr>
      <vt:lpstr>Manage your Type 2 diabetes and gain control of your health in just 7 weeks.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Kuper</dc:creator>
  <cp:lastModifiedBy>MCCROHAN, Eugene (WHITTINGTON HEALTH NHS TRUST)</cp:lastModifiedBy>
  <cp:revision>291</cp:revision>
  <cp:lastPrinted>2023-03-22T12:19:49Z</cp:lastPrinted>
  <dcterms:created xsi:type="dcterms:W3CDTF">2013-09-24T14:02:25Z</dcterms:created>
  <dcterms:modified xsi:type="dcterms:W3CDTF">2024-07-08T10:12:04Z</dcterms:modified>
</cp:coreProperties>
</file>