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13"/>
  </p:notesMasterIdLst>
  <p:sldIdLst>
    <p:sldId id="350" r:id="rId5"/>
    <p:sldId id="328" r:id="rId6"/>
    <p:sldId id="329" r:id="rId7"/>
    <p:sldId id="352" r:id="rId8"/>
    <p:sldId id="354" r:id="rId9"/>
    <p:sldId id="351" r:id="rId10"/>
    <p:sldId id="333" r:id="rId11"/>
    <p:sldId id="33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12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pos="5420" userDrawn="1">
          <p15:clr>
            <a:srgbClr val="A4A3A4"/>
          </p15:clr>
        </p15:guide>
        <p15:guide id="5" orient="horz" pos="1026" userDrawn="1">
          <p15:clr>
            <a:srgbClr val="A4A3A4"/>
          </p15:clr>
        </p15:guide>
        <p15:guide id="6" orient="horz" pos="3475" userDrawn="1">
          <p15:clr>
            <a:srgbClr val="A4A3A4"/>
          </p15:clr>
        </p15:guide>
        <p15:guide id="7" pos="297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B718A1-A5E3-0068-1B1D-33C8916B14AB}" name="Thorne, John" initials="TJ" userId="S::john.thorne@islington.gov.uk::c61dc1c1-bb42-42a8-b2d9-ea1969c55ae1" providerId="AD"/>
  <p188:author id="{BD1EBBAD-3B9F-06C7-4B9B-36A008566205}" name="Jones, Meinir" initials="JM" userId="S::meinir.jones@islington.gov.uk::c43a6251-ad70-4fb8-9f1d-59c78440315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eill, Ella" initials="OE" lastIdx="2" clrIdx="0">
    <p:extLst>
      <p:ext uri="{19B8F6BF-5375-455C-9EA6-DF929625EA0E}">
        <p15:presenceInfo xmlns:p15="http://schemas.microsoft.com/office/powerpoint/2012/main" userId="S-1-5-21-842925246-1214440339-725345543-2779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647"/>
    <a:srgbClr val="FFCC00"/>
    <a:srgbClr val="262626"/>
    <a:srgbClr val="E01F59"/>
    <a:srgbClr val="00A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2"/>
      </p:cViewPr>
      <p:guideLst>
        <p:guide orient="horz" pos="2160"/>
        <p:guide pos="2812"/>
        <p:guide pos="340"/>
        <p:guide pos="5420"/>
        <p:guide orient="horz" pos="1026"/>
        <p:guide orient="horz" pos="3475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5B773-D5EF-1440-939F-0DDE7921771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F299A-5288-A244-B52B-5EBF52374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5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F299A-5288-A244-B52B-5EBF523749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4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F299A-5288-A244-B52B-5EBF523749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F299A-5288-A244-B52B-5EBF523749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F299A-5288-A244-B52B-5EBF523749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F299A-5288-A244-B52B-5EBF523749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2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F299A-5288-A244-B52B-5EBF523749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67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F299A-5288-A244-B52B-5EBF523749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88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F299A-5288-A244-B52B-5EBF523749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88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122363"/>
            <a:ext cx="8066368" cy="2387600"/>
          </a:xfrm>
        </p:spPr>
        <p:txBody>
          <a:bodyPr lIns="0" tIns="0" rIns="0" bIns="0"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615485"/>
            <a:ext cx="8066368" cy="1655762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3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2D045-59F8-B34A-8354-24EFEE17854C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1655999"/>
            <a:ext cx="3888000" cy="388937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 sz="2400"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253" y="1655999"/>
            <a:ext cx="3888000" cy="388937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 sz="2400"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9B7ECA-BEB9-7C49-B383-B18A5774A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5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4B616D-8617-AF4C-B114-0C0D40900807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2DDBDA-C363-4B4F-9726-6458E48DE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8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F426D9-C1DF-CE40-A0C7-5762B7B59DB5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1D7A803-3765-CC48-AAEC-D1DF98ACAF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39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122363"/>
            <a:ext cx="8066368" cy="2387600"/>
          </a:xfrm>
        </p:spPr>
        <p:txBody>
          <a:bodyPr lIns="0" tIns="0" rIns="0" bIns="0"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615485"/>
            <a:ext cx="8066368" cy="1655762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5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979FB8-C821-C14F-9FB7-D185B8431163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 sz="2400"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650E751-D880-EE47-859C-E59C34A57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04821"/>
            <a:ext cx="8066368" cy="1719261"/>
          </a:xfrm>
        </p:spPr>
        <p:txBody>
          <a:bodyPr lIns="0" tIns="0" rIns="0" bIns="0"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4589464"/>
            <a:ext cx="8066368" cy="1500187"/>
          </a:xfrm>
        </p:spPr>
        <p:txBody>
          <a:bodyPr lIns="0" tIns="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1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2D045-59F8-B34A-8354-24EFEE17854C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1655999"/>
            <a:ext cx="3888000" cy="388937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 sz="2400"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253" y="1655999"/>
            <a:ext cx="3888000" cy="388937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 sz="2400"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0C37801-DA3F-6849-8C39-6A4ADEFC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56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4B616D-8617-AF4C-B114-0C0D40900807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F9BB220-0F45-8140-9946-D0CEF8251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9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F426D9-C1DF-CE40-A0C7-5762B7B59DB5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182595-D915-C44D-91FF-7850CE2C6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59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i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122363"/>
            <a:ext cx="8066368" cy="2387600"/>
          </a:xfrm>
        </p:spPr>
        <p:txBody>
          <a:bodyPr lIns="0" tIns="0" rIns="0" bIns="0"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615485"/>
            <a:ext cx="8066368" cy="1655762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7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4CA9DA-608C-2F49-90B9-06AC4EB2DEB3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1D7CFA2-4441-0545-AAFE-B6FC9229E5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979FB8-C821-C14F-9FB7-D185B8431163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 sz="2400"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F886BAC-EF47-0E4A-B7BE-9ABC14C95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35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i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04821"/>
            <a:ext cx="8066368" cy="1719261"/>
          </a:xfrm>
        </p:spPr>
        <p:txBody>
          <a:bodyPr lIns="0" tIns="0" rIns="0" bIns="0"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4589464"/>
            <a:ext cx="8066368" cy="1500187"/>
          </a:xfrm>
        </p:spPr>
        <p:txBody>
          <a:bodyPr lIns="0" tIns="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872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2D045-59F8-B34A-8354-24EFEE17854C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1655999"/>
            <a:ext cx="3888000" cy="3889375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 sz="2400"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253" y="1655999"/>
            <a:ext cx="3888000" cy="3889375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 sz="2400"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77BC23-F548-DD47-8914-3EE4EAD18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00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4B616D-8617-AF4C-B114-0C0D40900807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EC1545C-4A2F-454C-B1FB-4BFD40F35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40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_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F426D9-C1DF-CE40-A0C7-5762B7B59DB5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2123F1-B137-E842-952C-9D935841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69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122363"/>
            <a:ext cx="8066368" cy="2387600"/>
          </a:xfrm>
        </p:spPr>
        <p:txBody>
          <a:bodyPr lIns="0" tIns="0" rIns="0" bIns="0"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615485"/>
            <a:ext cx="8066368" cy="1655762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566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979FB8-C821-C14F-9FB7-D185B8431163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F886BAC-EF47-0E4A-B7BE-9ABC14C95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1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04821"/>
            <a:ext cx="8066368" cy="1719261"/>
          </a:xfrm>
        </p:spPr>
        <p:txBody>
          <a:bodyPr lIns="0" tIns="0" rIns="0" bIns="0"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4589464"/>
            <a:ext cx="8066368" cy="1500187"/>
          </a:xfrm>
        </p:spPr>
        <p:txBody>
          <a:bodyPr lIns="0" tIns="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96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2D045-59F8-B34A-8354-24EFEE17854C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1655999"/>
            <a:ext cx="3888000" cy="388937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253" y="1655999"/>
            <a:ext cx="3888000" cy="388937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77BC23-F548-DD47-8914-3EE4EAD18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73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4B616D-8617-AF4C-B114-0C0D40900807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EC1545C-4A2F-454C-B1FB-4BFD40F35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6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04821"/>
            <a:ext cx="8066368" cy="1719261"/>
          </a:xfrm>
        </p:spPr>
        <p:txBody>
          <a:bodyPr lIns="0" tIns="0" rIns="0" bIns="0"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4589464"/>
            <a:ext cx="8066368" cy="1500187"/>
          </a:xfrm>
        </p:spPr>
        <p:txBody>
          <a:bodyPr lIns="0" tIns="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149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F426D9-C1DF-CE40-A0C7-5762B7B59DB5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2123F1-B137-E842-952C-9D935841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6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6F717A-A80A-7742-BCD6-A8BB80BF60B9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9397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1655999"/>
            <a:ext cx="3888000" cy="3889375"/>
          </a:xfrm>
        </p:spPr>
        <p:txBody>
          <a:bodyPr/>
          <a:lstStyle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253" y="1655999"/>
            <a:ext cx="3888000" cy="3889375"/>
          </a:xfrm>
        </p:spPr>
        <p:txBody>
          <a:bodyPr/>
          <a:lstStyle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3F8D85-E4A8-6345-8B92-904E14C0F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7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2A133E-972B-6B4B-8B8D-61D6F030DDDA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EC48A3D-F66A-F447-AAF2-E6E3646D8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7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0C7972-323B-1648-BCA5-37D060171AE7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5DDD5D0-7EDE-414F-BEAC-068D65A10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2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122363"/>
            <a:ext cx="8066368" cy="2387600"/>
          </a:xfrm>
        </p:spPr>
        <p:txBody>
          <a:bodyPr lIns="0" tIns="0" rIns="0" bIns="0"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615485"/>
            <a:ext cx="8066368" cy="1655762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1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979FB8-C821-C14F-9FB7-D185B8431163}"/>
              </a:ext>
            </a:extLst>
          </p:cNvPr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 sz="2400"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DDCA9A1-16C5-1445-87BD-1DE270C6B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6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04821"/>
            <a:ext cx="8066368" cy="1719261"/>
          </a:xfrm>
        </p:spPr>
        <p:txBody>
          <a:bodyPr lIns="0" tIns="0" rIns="0" bIns="0"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4589464"/>
            <a:ext cx="8066368" cy="1500187"/>
          </a:xfrm>
        </p:spPr>
        <p:txBody>
          <a:bodyPr lIns="0" tIns="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7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365127"/>
            <a:ext cx="8064000" cy="11134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651385"/>
            <a:ext cx="8063999" cy="3785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B7C4C2-C0C2-FE48-B9B9-9AEA5E9A710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588313" y="6130788"/>
            <a:ext cx="1940484" cy="5544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227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1641479-FECA-EE45-993A-6CC136B7C0E4}" type="datetimeFigureOut">
              <a:rPr lang="en-GB" smtClean="0"/>
              <a:pPr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8708" y="6356351"/>
            <a:ext cx="173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009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5C1A-6AA0-244F-BCD2-246B087817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60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gov.uk/government/publications/physical-activity-applying-all-our-health/physical-activity-applying-all-our-healt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condi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movingmedicine.ac.uk/" TargetMode="External"/><Relationship Id="rId4" Type="http://schemas.openxmlformats.org/officeDocument/2006/relationships/hyperlink" Target="http://www.bhf.org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.org.uk/information-support/tips-for-everyday-living/physical-activity-and-your-mental-health/about-physical-activit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hyperlink" Target="https://www.gov.uk/government/publications/physical-activity-guidelines-uk-chief-medical-officers-report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www.gov.uk/health-and-social-care/exercise-physical-activity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lington.gov.uk/activ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5EB5-D734-F19A-6003-E26ADACE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429000"/>
            <a:ext cx="8066368" cy="924473"/>
          </a:xfrm>
        </p:spPr>
        <p:txBody>
          <a:bodyPr>
            <a:normAutofit fontScale="90000"/>
          </a:bodyPr>
          <a:lstStyle/>
          <a:p>
            <a:r>
              <a:rPr lang="en-GB" dirty="0">
                <a:cs typeface="Arial"/>
              </a:rPr>
              <a:t>Let’s Talk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Keeping Active in Islington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B1FEC-F74D-FCE6-953D-A5DFC249B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4474723"/>
            <a:ext cx="8066368" cy="1500187"/>
          </a:xfrm>
        </p:spPr>
        <p:txBody>
          <a:bodyPr vert="horz" lIns="0" tIns="0" rIns="0" bIns="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3800" b="1" dirty="0">
                <a:cs typeface="Arial"/>
              </a:rPr>
              <a:t>20 March 2025</a:t>
            </a:r>
            <a:endParaRPr lang="en-US" sz="3800" b="1" dirty="0">
              <a:cs typeface="Arial" panose="020B0604020202020204"/>
            </a:endParaRPr>
          </a:p>
          <a:p>
            <a:pPr>
              <a:lnSpc>
                <a:spcPct val="120000"/>
              </a:lnSpc>
            </a:pPr>
            <a:r>
              <a:rPr lang="en-GB" sz="3800" dirty="0">
                <a:cs typeface="Arial"/>
              </a:rPr>
              <a:t>John Thorne, Physical Activity Manager, Parks, Sports, and Physical Activity Team, Islington Council</a:t>
            </a:r>
            <a:br>
              <a:rPr lang="en-GB" sz="3800" dirty="0">
                <a:cs typeface="Arial"/>
              </a:rPr>
            </a:br>
            <a:r>
              <a:rPr lang="en-GB" sz="3800" dirty="0">
                <a:cs typeface="Arial"/>
              </a:rPr>
              <a:t>john.thorne@islington.gov.uk; 020 7527 7096</a:t>
            </a:r>
            <a:endParaRPr lang="en-GB" sz="3800" dirty="0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endParaRPr lang="en-GB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966A5-30B6-0F5D-F298-A2C41F9A0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22" y="401216"/>
            <a:ext cx="4764633" cy="2675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34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BD47231-9EBB-E0F6-8635-1489C53E2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" t="1929" r="-147" b="-161"/>
          <a:stretch/>
        </p:blipFill>
        <p:spPr>
          <a:xfrm>
            <a:off x="0" y="3663"/>
            <a:ext cx="9152594" cy="5999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DC581E-D626-100D-47F9-3BEBEC8838CE}"/>
              </a:ext>
            </a:extLst>
          </p:cNvPr>
          <p:cNvSpPr txBox="1"/>
          <p:nvPr/>
        </p:nvSpPr>
        <p:spPr>
          <a:xfrm>
            <a:off x="384598" y="6232048"/>
            <a:ext cx="616729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Physicalactivity:applying All Our Health - GOV.UK(www.gov.uk)</a:t>
            </a:r>
            <a:endParaRPr lang="en-US" sz="1400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1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5F03-F565-FC9C-5AA5-0EC7B245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515407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More Health Benefits of Physical Activity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F93F7-0879-AFA4-E1F5-A13151DC5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524" y="1066799"/>
            <a:ext cx="4801020" cy="448733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cs typeface="Arial"/>
              </a:rPr>
              <a:t>Physical activity cuts the risk of:</a:t>
            </a:r>
          </a:p>
          <a:p>
            <a:r>
              <a:rPr lang="en-GB" sz="2000" dirty="0">
                <a:cs typeface="Arial"/>
              </a:rPr>
              <a:t>stroke </a:t>
            </a:r>
          </a:p>
          <a:p>
            <a:r>
              <a:rPr lang="en-GB" sz="2000" dirty="0">
                <a:cs typeface="Arial"/>
              </a:rPr>
              <a:t>high blood pressure </a:t>
            </a:r>
          </a:p>
          <a:p>
            <a:r>
              <a:rPr lang="en-GB" sz="2000" dirty="0">
                <a:cs typeface="Arial"/>
              </a:rPr>
              <a:t>a brain aneurysm</a:t>
            </a:r>
          </a:p>
          <a:p>
            <a:r>
              <a:rPr lang="en-GB" sz="2000" dirty="0">
                <a:cs typeface="Arial"/>
              </a:rPr>
              <a:t>chronic kidney disease	</a:t>
            </a:r>
          </a:p>
          <a:p>
            <a:r>
              <a:rPr lang="en-GB" sz="2000" dirty="0">
                <a:cs typeface="Arial"/>
              </a:rPr>
              <a:t>falls and frailty in older people </a:t>
            </a:r>
          </a:p>
          <a:p>
            <a:r>
              <a:rPr lang="en-GB" sz="2000" dirty="0">
                <a:cs typeface="Arial"/>
              </a:rPr>
              <a:t>pregnancy complications, premenstrual syndrome and period pain, menopause symptoms</a:t>
            </a:r>
          </a:p>
          <a:p>
            <a:pPr marL="0" indent="0">
              <a:buNone/>
            </a:pPr>
            <a:r>
              <a:rPr lang="en-GB" sz="2000" dirty="0">
                <a:cs typeface="Arial"/>
              </a:rPr>
              <a:t>Helps to manage weight</a:t>
            </a:r>
          </a:p>
          <a:p>
            <a:pPr marL="0" indent="0">
              <a:buNone/>
            </a:pPr>
            <a:r>
              <a:rPr lang="en-GB" sz="2000" dirty="0">
                <a:cs typeface="Arial"/>
              </a:rPr>
              <a:t>Can help in the treatment of stroke, type 2 diabetes, coronary heart disease, cancer and osteoarthritis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8AE23-26FB-2042-48F0-0DAE28602E37}"/>
              </a:ext>
            </a:extLst>
          </p:cNvPr>
          <p:cNvSpPr txBox="1"/>
          <p:nvPr/>
        </p:nvSpPr>
        <p:spPr>
          <a:xfrm>
            <a:off x="5823644" y="2392667"/>
            <a:ext cx="294248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 b="1" i="1">
              <a:solidFill>
                <a:schemeClr val="accent4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C47DB-2B5A-115B-AAA1-1F1656825179}"/>
              </a:ext>
            </a:extLst>
          </p:cNvPr>
          <p:cNvSpPr txBox="1"/>
          <p:nvPr/>
        </p:nvSpPr>
        <p:spPr>
          <a:xfrm>
            <a:off x="569047" y="6259519"/>
            <a:ext cx="52548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cs typeface="Arial"/>
              </a:rPr>
              <a:t>Sources: </a:t>
            </a:r>
            <a:r>
              <a:rPr lang="en-GB" sz="1400" i="1" dirty="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</a:t>
            </a:r>
            <a:r>
              <a:rPr lang="en-GB" sz="1400" i="1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GB" sz="1400" i="1" dirty="0">
                <a:solidFill>
                  <a:schemeClr val="bg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British Heart Foundation</a:t>
            </a:r>
            <a:r>
              <a:rPr lang="en-GB" sz="1400" i="1" dirty="0">
                <a:solidFill>
                  <a:schemeClr val="bg1"/>
                </a:solidFill>
                <a:ea typeface="+mn-lt"/>
                <a:cs typeface="+mn-lt"/>
              </a:rPr>
              <a:t>, British Medical Journal, </a:t>
            </a:r>
            <a:r>
              <a:rPr lang="en-GB" sz="1400" i="1" dirty="0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Moving Medicine</a:t>
            </a:r>
            <a:endParaRPr lang="en-GB" sz="1400" i="1" dirty="0">
              <a:solidFill>
                <a:schemeClr val="bg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A665B43-2F7E-0EAC-0731-2021A374F558}"/>
              </a:ext>
            </a:extLst>
          </p:cNvPr>
          <p:cNvSpPr/>
          <p:nvPr/>
        </p:nvSpPr>
        <p:spPr>
          <a:xfrm>
            <a:off x="5823645" y="1673352"/>
            <a:ext cx="2935758" cy="2016146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dirty="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algn="ctr"/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"</a:t>
            </a:r>
            <a:r>
              <a:rPr lang="en-GB" sz="2000" b="1" i="1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I feel more positive. I have improved concentration. I do more in my day. I am more enthused and happier.”</a:t>
            </a:r>
          </a:p>
          <a:p>
            <a:pPr algn="ctr"/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CA9827-C48D-C286-AAFE-63AFF7C0F907}"/>
              </a:ext>
            </a:extLst>
          </p:cNvPr>
          <p:cNvSpPr txBox="1"/>
          <p:nvPr/>
        </p:nvSpPr>
        <p:spPr>
          <a:xfrm>
            <a:off x="5829791" y="4289438"/>
            <a:ext cx="292961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/>
              <a:t>Andy, participant at </a:t>
            </a:r>
            <a:r>
              <a:rPr lang="en-GB" dirty="0"/>
              <a:t>Arsenal weight management programme for men</a:t>
            </a:r>
          </a:p>
          <a:p>
            <a:pPr algn="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6793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5F03-F565-FC9C-5AA5-0EC7B245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Impact on Mental Health and Wellbeing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F93F7-0879-AFA4-E1F5-A13151DC5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524" y="1524208"/>
            <a:ext cx="4164506" cy="338826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cs typeface="Arial"/>
              </a:rPr>
              <a:t>Physical activity can contribute to:</a:t>
            </a:r>
          </a:p>
          <a:p>
            <a:pPr marL="285750" indent="-285750"/>
            <a:r>
              <a:rPr lang="en-GB" sz="2000" dirty="0">
                <a:ea typeface="+mn-lt"/>
                <a:cs typeface="+mn-lt"/>
              </a:rPr>
              <a:t>Better sleep</a:t>
            </a:r>
          </a:p>
          <a:p>
            <a:pPr marL="285750" indent="-285750"/>
            <a:r>
              <a:rPr lang="en-GB" sz="2000" dirty="0">
                <a:ea typeface="+mn-lt"/>
                <a:cs typeface="+mn-lt"/>
              </a:rPr>
              <a:t>Happier moods</a:t>
            </a:r>
          </a:p>
          <a:p>
            <a:pPr marL="285750" indent="-285750"/>
            <a:r>
              <a:rPr lang="en-GB" sz="2000" dirty="0">
                <a:ea typeface="+mn-lt"/>
                <a:cs typeface="+mn-lt"/>
              </a:rPr>
              <a:t>Management of stress and anxiety</a:t>
            </a:r>
          </a:p>
          <a:p>
            <a:pPr marL="285750" indent="-285750"/>
            <a:r>
              <a:rPr lang="en-GB" sz="2000" dirty="0">
                <a:ea typeface="+mn-lt"/>
                <a:cs typeface="+mn-lt"/>
              </a:rPr>
              <a:t>Improved self-esteem</a:t>
            </a:r>
          </a:p>
          <a:p>
            <a:pPr marL="285750" indent="-285750"/>
            <a:r>
              <a:rPr lang="en-GB" sz="2000" dirty="0">
                <a:ea typeface="+mn-lt"/>
                <a:cs typeface="+mn-lt"/>
              </a:rPr>
              <a:t>Reduced risk of depression</a:t>
            </a:r>
          </a:p>
          <a:p>
            <a:pPr marL="285750" indent="-285750"/>
            <a:r>
              <a:rPr lang="en-GB" sz="2000" dirty="0">
                <a:ea typeface="+mn-lt"/>
                <a:cs typeface="+mn-lt"/>
              </a:rPr>
              <a:t>Making connections with other people</a:t>
            </a:r>
          </a:p>
          <a:p>
            <a:pPr marL="285750" indent="-285750"/>
            <a:endParaRPr lang="en-GB" sz="1800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8AE23-26FB-2042-48F0-0DAE28602E37}"/>
              </a:ext>
            </a:extLst>
          </p:cNvPr>
          <p:cNvSpPr txBox="1"/>
          <p:nvPr/>
        </p:nvSpPr>
        <p:spPr>
          <a:xfrm>
            <a:off x="5823644" y="2392667"/>
            <a:ext cx="294248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 b="1" i="1">
              <a:solidFill>
                <a:schemeClr val="accent4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C47DB-2B5A-115B-AAA1-1F1656825179}"/>
              </a:ext>
            </a:extLst>
          </p:cNvPr>
          <p:cNvSpPr txBox="1"/>
          <p:nvPr/>
        </p:nvSpPr>
        <p:spPr>
          <a:xfrm>
            <a:off x="569047" y="6259519"/>
            <a:ext cx="525485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i="1">
                <a:solidFill>
                  <a:srgbClr val="FFFFFF"/>
                </a:solidFill>
                <a:cs typeface="Arial"/>
              </a:rPr>
              <a:t>Source: </a:t>
            </a:r>
            <a:r>
              <a:rPr lang="en-GB" sz="1400" i="1">
                <a:solidFill>
                  <a:srgbClr val="FFFFFF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 physical activity - Mind</a:t>
            </a:r>
            <a:endParaRPr lang="en-GB" sz="1400" i="1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FD91C-CF7B-A5CD-584D-0048DAE4EB53}"/>
              </a:ext>
            </a:extLst>
          </p:cNvPr>
          <p:cNvSpPr txBox="1"/>
          <p:nvPr/>
        </p:nvSpPr>
        <p:spPr>
          <a:xfrm>
            <a:off x="5829791" y="4289438"/>
            <a:ext cx="292961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/>
              <a:t>Nadia, participant at weekly walking/running session in an Islington park</a:t>
            </a:r>
            <a:endParaRPr lang="en-GB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36D5329-723B-6C74-8690-512D3AAEF770}"/>
              </a:ext>
            </a:extLst>
          </p:cNvPr>
          <p:cNvSpPr/>
          <p:nvPr/>
        </p:nvSpPr>
        <p:spPr>
          <a:xfrm>
            <a:off x="5837639" y="1540352"/>
            <a:ext cx="2933536" cy="2354678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"It gives me joy on good days, and at least a measure of peace on days when joy isn't achievable"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3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5F03-F565-FC9C-5AA5-0EC7B245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6"/>
            <a:ext cx="8064000" cy="515407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Other Potential Benefits of Physical Activity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F93F7-0879-AFA4-E1F5-A13151DC5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523" y="1066799"/>
            <a:ext cx="4375719" cy="448733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2000" dirty="0">
                <a:cs typeface="Arial"/>
              </a:rPr>
              <a:t>A way to be with friends and family, and meet new people</a:t>
            </a:r>
          </a:p>
          <a:p>
            <a:r>
              <a:rPr lang="en-GB" sz="2000" dirty="0">
                <a:cs typeface="Arial"/>
              </a:rPr>
              <a:t>Save £££ by walking or cycling instead of using transport and help the environment. Be outside, such as in a park</a:t>
            </a:r>
          </a:p>
          <a:p>
            <a:r>
              <a:rPr lang="en-GB" sz="2000" dirty="0">
                <a:cs typeface="Arial"/>
              </a:rPr>
              <a:t>Increased productivity</a:t>
            </a:r>
          </a:p>
          <a:p>
            <a:r>
              <a:rPr lang="en-GB" sz="2000" dirty="0">
                <a:cs typeface="Arial"/>
              </a:rPr>
              <a:t>More likely to study better</a:t>
            </a:r>
          </a:p>
          <a:p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8AE23-26FB-2042-48F0-0DAE28602E37}"/>
              </a:ext>
            </a:extLst>
          </p:cNvPr>
          <p:cNvSpPr txBox="1"/>
          <p:nvPr/>
        </p:nvSpPr>
        <p:spPr>
          <a:xfrm>
            <a:off x="7473421" y="2892200"/>
            <a:ext cx="1292710" cy="1860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 b="1" i="1">
              <a:solidFill>
                <a:schemeClr val="accent4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9FF4DBB-CBDC-CF0C-BA61-F37FAAB594E2}"/>
              </a:ext>
            </a:extLst>
          </p:cNvPr>
          <p:cNvSpPr/>
          <p:nvPr/>
        </p:nvSpPr>
        <p:spPr>
          <a:xfrm>
            <a:off x="5401340" y="880533"/>
            <a:ext cx="3369835" cy="324490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"</a:t>
            </a:r>
            <a:r>
              <a:rPr lang="en-GB" sz="2000" b="1" i="1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The outdoor cardio and keep fit classes are excellent. They have improved my fitness, love of being outdoors and doing exercise with others. The instructors are wonderful.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"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2A942C-2608-43D9-5625-2F40CED76406}"/>
              </a:ext>
            </a:extLst>
          </p:cNvPr>
          <p:cNvSpPr txBox="1"/>
          <p:nvPr/>
        </p:nvSpPr>
        <p:spPr>
          <a:xfrm>
            <a:off x="5829791" y="4289438"/>
            <a:ext cx="292961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dirty="0"/>
              <a:t>Stella, participant at Healthy Generations session in an Islington park</a:t>
            </a:r>
          </a:p>
        </p:txBody>
      </p:sp>
    </p:spTree>
    <p:extLst>
      <p:ext uri="{BB962C8B-B14F-4D97-AF65-F5344CB8AC3E}">
        <p14:creationId xmlns:p14="http://schemas.microsoft.com/office/powerpoint/2010/main" val="95551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2DF2EDD-BA5A-81CF-4AD3-234940932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743" y="239781"/>
            <a:ext cx="1249156" cy="1759287"/>
          </a:xfrm>
          <a:prstGeom prst="rect">
            <a:avLst/>
          </a:prstGeom>
        </p:spPr>
      </p:pic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C07AF0C-CE08-1E1E-FF76-70AFEB94A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100" y="2087621"/>
            <a:ext cx="1249156" cy="175611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7F919CE-6E53-B88B-5D7D-997BCC8A2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59" y="3938353"/>
            <a:ext cx="1248607" cy="1763116"/>
          </a:xfrm>
          <a:prstGeom prst="rect">
            <a:avLst/>
          </a:prstGeom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6CB8F99D-0A53-BA79-A54A-5D2AEE1CA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9750" y="3935714"/>
            <a:ext cx="1238795" cy="1751639"/>
          </a:xfrm>
          <a:prstGeom prst="rect">
            <a:avLst/>
          </a:prstGeom>
        </p:spPr>
      </p:pic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5070796A-2348-1DEF-755D-05298CFF6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7870" y="2088323"/>
            <a:ext cx="1238796" cy="1748579"/>
          </a:xfrm>
          <a:prstGeom prst="rect">
            <a:avLst/>
          </a:prstGeom>
        </p:spPr>
      </p:pic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DA16A390-6747-043B-C19C-51660EFFD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5260" y="3958416"/>
            <a:ext cx="1238796" cy="175022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9DC1242-3A40-B37C-3313-FA4FD2100B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8369" y="2085160"/>
            <a:ext cx="1249156" cy="17514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437C64-3F3C-01E3-09C6-0111DEBE1F63}"/>
              </a:ext>
            </a:extLst>
          </p:cNvPr>
          <p:cNvSpPr txBox="1"/>
          <p:nvPr/>
        </p:nvSpPr>
        <p:spPr>
          <a:xfrm>
            <a:off x="5054765" y="350706"/>
            <a:ext cx="259050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7030A0"/>
                </a:solidFill>
                <a:cs typeface="Arial"/>
              </a:rPr>
              <a:t>Summary of guidance for different population groups: </a:t>
            </a:r>
            <a:endParaRPr lang="en-GB" b="1">
              <a:solidFill>
                <a:srgbClr val="7030A0"/>
              </a:solidFill>
              <a:ea typeface="+mn-lt"/>
              <a:cs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3ED2F7-8A18-F9D6-2A9C-C58F6990FF4B}"/>
              </a:ext>
            </a:extLst>
          </p:cNvPr>
          <p:cNvSpPr txBox="1"/>
          <p:nvPr/>
        </p:nvSpPr>
        <p:spPr>
          <a:xfrm>
            <a:off x="5057194" y="1269810"/>
            <a:ext cx="25506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i="1" dirty="0"/>
              <a:t>available from: </a:t>
            </a:r>
            <a:r>
              <a:rPr lang="en-GB" sz="1200" dirty="0">
                <a:ea typeface="+mn-lt"/>
                <a:cs typeface="+mn-lt"/>
                <a:hlinkClick r:id="rId10"/>
              </a:rPr>
              <a:t>Exercise and physical activity - GOV.UK (www.gov.uk)</a:t>
            </a:r>
            <a:endParaRPr lang="en-GB" sz="1200" dirty="0"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A6318-A61D-9706-760D-3A772A52633C}"/>
              </a:ext>
            </a:extLst>
          </p:cNvPr>
          <p:cNvSpPr txBox="1"/>
          <p:nvPr/>
        </p:nvSpPr>
        <p:spPr>
          <a:xfrm>
            <a:off x="460516" y="1782876"/>
            <a:ext cx="4224500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B0C0C"/>
                </a:solidFill>
                <a:latin typeface="Arial"/>
                <a:cs typeface="Arial"/>
              </a:rPr>
              <a:t>The UK Chief Medical Officers’ Guidelines recommend each week for adults: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B0C0C"/>
                </a:solidFill>
                <a:latin typeface="Arial"/>
                <a:cs typeface="Arial"/>
              </a:rPr>
              <a:t>Be active every day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B0C0C"/>
                </a:solidFill>
                <a:latin typeface="Arial"/>
                <a:cs typeface="Arial"/>
              </a:rPr>
              <a:t>Do at least 150 minutes moderate intensity activity, 75 minutes’ vigorous activity, or a mixture of both (or adults aged 19-64 do very vigorous activity)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B0C0C"/>
                </a:solidFill>
                <a:latin typeface="Arial"/>
                <a:cs typeface="Arial"/>
              </a:rPr>
              <a:t>Do strengthening activities on two days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B0C0C"/>
                </a:solidFill>
                <a:latin typeface="Arial"/>
                <a:cs typeface="Arial"/>
              </a:rPr>
              <a:t>Reduce extended periods of sitting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20F557-8414-AAD9-F97A-53B3A400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6"/>
            <a:ext cx="3563438" cy="1417750"/>
          </a:xfrm>
        </p:spPr>
        <p:txBody>
          <a:bodyPr>
            <a:normAutofit/>
          </a:bodyPr>
          <a:lstStyle/>
          <a:p>
            <a:r>
              <a:rPr lang="en-GB" dirty="0">
                <a:cs typeface="Arial"/>
              </a:rPr>
              <a:t>Chief Medical Officer physical activity guidelines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29E52F-2C26-5413-54F1-C21DAC364A6D}"/>
              </a:ext>
            </a:extLst>
          </p:cNvPr>
          <p:cNvSpPr txBox="1"/>
          <p:nvPr/>
        </p:nvSpPr>
        <p:spPr>
          <a:xfrm>
            <a:off x="374786" y="6133936"/>
            <a:ext cx="57454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Physical </a:t>
            </a:r>
            <a:r>
              <a:rPr lang="en-US" sz="1400" i="1" dirty="0" err="1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activityguidelines</a:t>
            </a:r>
            <a:r>
              <a:rPr lang="en-US" sz="1400" i="1" dirty="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UK Chief Medical Officers' report - GOV.UK (www.gov.uk)</a:t>
            </a:r>
            <a:endParaRPr lang="en-US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5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5F03-F565-FC9C-5AA5-0EC7B245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Examples of Activity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F93F7-0879-AFA4-E1F5-A13151DC5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735" y="981524"/>
            <a:ext cx="8019903" cy="5036113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None/>
            </a:pPr>
            <a:r>
              <a:rPr lang="en-GB" sz="2000" dirty="0">
                <a:cs typeface="Arial"/>
              </a:rPr>
              <a:t>Examples of moderate activity:</a:t>
            </a:r>
            <a:endParaRPr lang="en-US" sz="2800" dirty="0"/>
          </a:p>
          <a:p>
            <a:r>
              <a:rPr lang="en-GB" sz="2000" dirty="0">
                <a:ea typeface="+mn-lt"/>
                <a:cs typeface="+mn-lt"/>
              </a:rPr>
              <a:t>Brisk walking, water aerobics, riding a bike, dancing, doubles tennis, pushing a lawn mower</a:t>
            </a:r>
          </a:p>
          <a:p>
            <a:pPr marL="0" indent="0">
              <a:buNone/>
            </a:pPr>
            <a:r>
              <a:rPr lang="en-GB" sz="2000" dirty="0">
                <a:ea typeface="+mn-lt"/>
                <a:cs typeface="+mn-lt"/>
              </a:rPr>
              <a:t>Examples of vigorous activity:</a:t>
            </a:r>
            <a:endParaRPr lang="en-GB" sz="2800" dirty="0">
              <a:cs typeface="Arial" panose="020B0604020202020204"/>
            </a:endParaRPr>
          </a:p>
          <a:p>
            <a:pPr>
              <a:buFont typeface="Arial"/>
            </a:pPr>
            <a:r>
              <a:rPr lang="en-GB" sz="2000" dirty="0">
                <a:ea typeface="+mn-lt"/>
                <a:cs typeface="+mn-lt"/>
              </a:rPr>
              <a:t>Jogging or running, swimming fast, riding a bike fast or on hills, walking up the stairs, sports such as football, rugby and netball, aerobics, gymnastics, martial arts</a:t>
            </a:r>
            <a:endParaRPr lang="en-GB" sz="2000" dirty="0"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ea typeface="+mn-lt"/>
                <a:cs typeface="+mn-lt"/>
              </a:rPr>
              <a:t>Examples of muscle-strengthening exercises:</a:t>
            </a:r>
          </a:p>
          <a:p>
            <a:pPr>
              <a:buFont typeface="Arial"/>
            </a:pPr>
            <a:r>
              <a:rPr lang="en-GB" sz="2000" dirty="0">
                <a:ea typeface="+mn-lt"/>
                <a:cs typeface="+mn-lt"/>
              </a:rPr>
              <a:t>Carrying heavy shopping bags, yoga, Pilates, tai chi, lifting weights, working with resistance bands, push-ups and sit-ups, </a:t>
            </a:r>
            <a:r>
              <a:rPr lang="en-GB" sz="2000" dirty="0">
                <a:cs typeface="Arial"/>
              </a:rPr>
              <a:t>heavy gardening, wheeling a wheelchair, lifting and carrying children</a:t>
            </a:r>
            <a:endParaRPr lang="en-GB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000" dirty="0">
                <a:cs typeface="Arial"/>
              </a:rPr>
              <a:t>Examples of very vigorous activity:</a:t>
            </a:r>
            <a:endParaRPr lang="en-GB" sz="2000" dirty="0">
              <a:ea typeface="+mn-lt"/>
              <a:cs typeface="+mn-lt"/>
            </a:endParaRPr>
          </a:p>
          <a:p>
            <a:r>
              <a:rPr lang="en-GB" sz="2000" dirty="0">
                <a:cs typeface="Arial"/>
              </a:rPr>
              <a:t>Lifting heavy weights, circuit training, sprinting up hills, interval training, spinning classes</a:t>
            </a:r>
          </a:p>
          <a:p>
            <a:pPr marL="0" indent="0">
              <a:buNone/>
            </a:pPr>
            <a:endParaRPr lang="en-GB" sz="1800" dirty="0">
              <a:ea typeface="+mn-lt"/>
              <a:cs typeface="+mn-lt"/>
            </a:endParaRPr>
          </a:p>
          <a:p>
            <a:endParaRPr lang="en-GB" sz="1800" dirty="0">
              <a:cs typeface="Arial"/>
            </a:endParaRPr>
          </a:p>
          <a:p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75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5F03-F565-FC9C-5AA5-0EC7B245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Physical Activity Offer in Islington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F93F7-0879-AFA4-E1F5-A13151DC5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050" y="877824"/>
            <a:ext cx="4392494" cy="483604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cs typeface="Arial"/>
                <a:hlinkClick r:id="rId3"/>
              </a:rPr>
              <a:t>www.islington.gov.uk/active</a:t>
            </a:r>
            <a:r>
              <a:rPr lang="en-GB" sz="1800" dirty="0">
                <a:cs typeface="Arial"/>
              </a:rPr>
              <a:t> promotes:</a:t>
            </a:r>
            <a:endParaRPr lang="en-US" dirty="0">
              <a:cs typeface="Arial"/>
            </a:endParaRPr>
          </a:p>
          <a:p>
            <a:r>
              <a:rPr lang="en-GB" sz="1800" dirty="0">
                <a:cs typeface="Arial"/>
              </a:rPr>
              <a:t>A physical activity finder to search and book onto 2000+ activity sessions </a:t>
            </a:r>
          </a:p>
          <a:p>
            <a:r>
              <a:rPr lang="en-GB" sz="1800" dirty="0">
                <a:cs typeface="Arial"/>
              </a:rPr>
              <a:t>Facilities including 7 leisure centres, 100+ parks &amp; open spaces – 36 with sports facilities, 9 with outdoor gyms – 26 artificial and 3G pitches</a:t>
            </a:r>
          </a:p>
          <a:p>
            <a:r>
              <a:rPr lang="en-GB" sz="1800" dirty="0">
                <a:cs typeface="Arial"/>
              </a:rPr>
              <a:t>Activities including 60 types of activity on offer, 60 sports clubs, 30 community centres &amp; libraries offering physical activity, and free and low-cost activities</a:t>
            </a:r>
          </a:p>
          <a:p>
            <a:r>
              <a:rPr lang="en-GB" sz="1800" dirty="0">
                <a:ea typeface="+mn-lt"/>
                <a:cs typeface="+mn-lt"/>
              </a:rPr>
              <a:t>Activities suitable for specific groups, including young people, older people, people with a disability, women and girls, carers, LGBTQ+ community</a:t>
            </a:r>
          </a:p>
          <a:p>
            <a:pPr marL="285750" indent="-285750"/>
            <a:r>
              <a:rPr lang="en-GB" sz="1800" dirty="0">
                <a:ea typeface="+mn-lt"/>
                <a:cs typeface="+mn-lt"/>
              </a:rPr>
              <a:t>A leaflet for each ward showing the local offer</a:t>
            </a:r>
            <a:endParaRPr lang="en-US" sz="1800" dirty="0">
              <a:cs typeface="Arial"/>
            </a:endParaRPr>
          </a:p>
          <a:p>
            <a:pPr marL="0" indent="0">
              <a:buNone/>
            </a:pPr>
            <a:endParaRPr lang="en-GB" sz="1800" b="1" dirty="0">
              <a:cs typeface="Arial"/>
            </a:endParaRPr>
          </a:p>
          <a:p>
            <a:pPr marL="0" indent="0">
              <a:buNone/>
            </a:pPr>
            <a:endParaRPr lang="en-GB" sz="1800" dirty="0">
              <a:cs typeface="Arial"/>
            </a:endParaRPr>
          </a:p>
          <a:p>
            <a:pPr marL="0" indent="0">
              <a:buNone/>
            </a:pPr>
            <a:endParaRPr lang="en-GB" sz="1800" dirty="0">
              <a:cs typeface="Arial"/>
            </a:endParaRPr>
          </a:p>
          <a:p>
            <a:pPr marL="0" indent="0">
              <a:buNone/>
            </a:pPr>
            <a:endParaRPr lang="en-GB" sz="1800" b="1" dirty="0">
              <a:cs typeface="Arial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B503985-329F-E313-4D69-15ADB80F2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275" y="877824"/>
            <a:ext cx="3503994" cy="2189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4CA1B6-5AD3-5FEC-92DE-550C3FF20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317" y="3429000"/>
            <a:ext cx="2397633" cy="23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31526"/>
      </p:ext>
    </p:extLst>
  </p:cSld>
  <p:clrMapOvr>
    <a:masterClrMapping/>
  </p:clrMapOvr>
</p:sld>
</file>

<file path=ppt/theme/theme1.xml><?xml version="1.0" encoding="utf-8"?>
<a:theme xmlns:a="http://schemas.openxmlformats.org/drawingml/2006/main" name="Islington Council">
  <a:themeElements>
    <a:clrScheme name="IS20202 0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8647"/>
      </a:accent1>
      <a:accent2>
        <a:srgbClr val="CC4B00"/>
      </a:accent2>
      <a:accent3>
        <a:srgbClr val="767676"/>
      </a:accent3>
      <a:accent4>
        <a:srgbClr val="8960C3"/>
      </a:accent4>
      <a:accent5>
        <a:srgbClr val="008299"/>
      </a:accent5>
      <a:accent6>
        <a:srgbClr val="E01F59"/>
      </a:accent6>
      <a:hlink>
        <a:srgbClr val="047CB3"/>
      </a:hlink>
      <a:folHlink>
        <a:srgbClr val="8960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ngton_Square_2022" id="{2A864BE2-E6D5-E745-B016-FBDD6F662124}" vid="{46E18EAC-F590-6F4A-B4C0-9DC415AA31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563802f-fef9-464b-8789-dcc8df6fe615">
      <UserInfo>
        <DisplayName>Crabb, Lucy</DisplayName>
        <AccountId>25</AccountId>
        <AccountType/>
      </UserInfo>
      <UserInfo>
        <DisplayName>SharingLinks.9a413f90-c651-4815-8aaf-bf9668b9a353.OrganizationEdit.dcc9273d-f74b-4e5d-9bde-20abe33541e7</DisplayName>
        <AccountId>157</AccountId>
        <AccountType/>
      </UserInfo>
      <UserInfo>
        <DisplayName>Hakim Rahman, Ayesha</DisplayName>
        <AccountId>64</AccountId>
        <AccountType/>
      </UserInfo>
      <UserInfo>
        <DisplayName>Ralph, Tony</DisplayName>
        <AccountId>62</AccountId>
        <AccountType/>
      </UserInfo>
      <UserInfo>
        <DisplayName>Mooteealoo, John</DisplayName>
        <AccountId>65</AccountId>
        <AccountType/>
      </UserInfo>
      <UserInfo>
        <DisplayName>Emmerson, Barry</DisplayName>
        <AccountId>16</AccountId>
        <AccountType/>
      </UserInfo>
      <UserInfo>
        <DisplayName>Reynolds, Spencer</DisplayName>
        <AccountId>250</AccountId>
        <AccountType/>
      </UserInfo>
      <UserInfo>
        <DisplayName>Cooijmans, Martijn</DisplayName>
        <AccountId>216</AccountId>
        <AccountType/>
      </UserInfo>
    </SharedWithUsers>
    <lcf76f155ced4ddcb4097134ff3c332f xmlns="a0e51953-d719-4cc3-82a0-2863104e9abe">
      <Terms xmlns="http://schemas.microsoft.com/office/infopath/2007/PartnerControls"/>
    </lcf76f155ced4ddcb4097134ff3c332f>
    <TaxCatchAll xmlns="6563802f-fef9-464b-8789-dcc8df6fe61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49EE7A73FB5439EC59FEF149BD942" ma:contentTypeVersion="12" ma:contentTypeDescription="Create a new document." ma:contentTypeScope="" ma:versionID="000afe58a63ebf2e9ec37a7be6efd0bd">
  <xsd:schema xmlns:xsd="http://www.w3.org/2001/XMLSchema" xmlns:xs="http://www.w3.org/2001/XMLSchema" xmlns:p="http://schemas.microsoft.com/office/2006/metadata/properties" xmlns:ns2="a0e51953-d719-4cc3-82a0-2863104e9abe" xmlns:ns3="6563802f-fef9-464b-8789-dcc8df6fe615" targetNamespace="http://schemas.microsoft.com/office/2006/metadata/properties" ma:root="true" ma:fieldsID="f5833779d26eada2b9ba9501a92cb127" ns2:_="" ns3:_="">
    <xsd:import namespace="a0e51953-d719-4cc3-82a0-2863104e9abe"/>
    <xsd:import namespace="6563802f-fef9-464b-8789-dcc8df6fe6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51953-d719-4cc3-82a0-2863104e9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5ce72b2-2fa2-4114-b357-87efa3ebfe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3802f-fef9-464b-8789-dcc8df6fe6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4362548-be19-474f-9606-7e9a39c72389}" ma:internalName="TaxCatchAll" ma:showField="CatchAllData" ma:web="6563802f-fef9-464b-8789-dcc8df6fe6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AF60D3-686B-4F53-84EA-2175F82DC0B1}">
  <ds:schemaRefs>
    <ds:schemaRef ds:uri="57894dae-b095-472b-8c09-a8fa11cc35d9"/>
    <ds:schemaRef ds:uri="632a7873-66f6-493f-8450-28ad15e9633e"/>
    <ds:schemaRef ds:uri="6563802f-fef9-464b-8789-dcc8df6fe615"/>
    <ds:schemaRef ds:uri="a0e51953-d719-4cc3-82a0-2863104e9a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4236D3-0C29-4388-89E5-A5DD6923F870}">
  <ds:schemaRefs>
    <ds:schemaRef ds:uri="6563802f-fef9-464b-8789-dcc8df6fe615"/>
    <ds:schemaRef ds:uri="a0e51953-d719-4cc3-82a0-2863104e9a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CA99C7-252F-4CD9-B1EE-FC123520F5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(2022-04-14) Square presentation</Template>
  <TotalTime>705</TotalTime>
  <Words>711</Words>
  <Application>Microsoft Office PowerPoint</Application>
  <PresentationFormat>On-screen Show (4:3)</PresentationFormat>
  <Paragraphs>74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Islington Council</vt:lpstr>
      <vt:lpstr>Let’s Talk Keeping Active in Islington</vt:lpstr>
      <vt:lpstr>PowerPoint Presentation</vt:lpstr>
      <vt:lpstr>More Health Benefits of Physical Activity</vt:lpstr>
      <vt:lpstr>Impact on Mental Health and Wellbeing</vt:lpstr>
      <vt:lpstr>Other Potential Benefits of Physical Activity</vt:lpstr>
      <vt:lpstr>Chief Medical Officer physical activity guidelines</vt:lpstr>
      <vt:lpstr>Examples of Activity</vt:lpstr>
      <vt:lpstr>Physical Activity Offer in Islington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the Barbecue Policy  June 2022</dc:title>
  <dc:creator>Emmerson, Barry</dc:creator>
  <cp:lastModifiedBy>John Thorne</cp:lastModifiedBy>
  <cp:revision>48</cp:revision>
  <dcterms:created xsi:type="dcterms:W3CDTF">2022-06-07T14:05:48Z</dcterms:created>
  <dcterms:modified xsi:type="dcterms:W3CDTF">2025-03-19T07:58:56Z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0x010100C6049EE7A73FB5439EC59FEF149BD942</vt:lpwstr>
  </property>
  <property fmtid="{D5CDD505-2E9C-101B-9397-08002B2CF9AE}" pid="3" name="RecordsSeries">
    <vt:lpwstr/>
  </property>
  <property fmtid="{D5CDD505-2E9C-101B-9397-08002B2CF9AE}" pid="4" name="Involved Teams">
    <vt:lpwstr>1528;#Communication and Change Publishing Team|058b8a09-0bcd-451e-8d47-afc69d8be651</vt:lpwstr>
  </property>
  <property fmtid="{D5CDD505-2E9C-101B-9397-08002B2CF9AE}" pid="5" name="Involved TeamsTaxHTField0">
    <vt:lpwstr>Communication and Change Publishing Team|058b8a09-0bcd-451e-8d47-afc69d8be651</vt:lpwstr>
  </property>
  <property fmtid="{D5CDD505-2E9C-101B-9397-08002B2CF9AE}" pid="6" name="c96fb2fb72de4de78ba8fe87aa837b5e">
    <vt:lpwstr>Communications|39e3c23f-dc56-4aba-86a2-372111e6b9b8</vt:lpwstr>
  </property>
  <property fmtid="{D5CDD505-2E9C-101B-9397-08002B2CF9AE}" pid="7" name="FunctionalArea">
    <vt:lpwstr>5;#Communications|39e3c23f-dc56-4aba-86a2-372111e6b9b8</vt:lpwstr>
  </property>
  <property fmtid="{D5CDD505-2E9C-101B-9397-08002B2CF9AE}" pid="8" name="d9988a70b12c4af6a05dcb8874945a04">
    <vt:lpwstr/>
  </property>
  <property fmtid="{D5CDD505-2E9C-101B-9397-08002B2CF9AE}" pid="9" name="SeriesTag">
    <vt:lpwstr/>
  </property>
  <property fmtid="{D5CDD505-2E9C-101B-9397-08002B2CF9AE}" pid="10" name="SubjectTags">
    <vt:lpwstr/>
  </property>
  <property fmtid="{D5CDD505-2E9C-101B-9397-08002B2CF9AE}" pid="11" name="ProtectiveZone">
    <vt:lpwstr>Protected</vt:lpwstr>
  </property>
  <property fmtid="{D5CDD505-2E9C-101B-9397-08002B2CF9AE}" pid="12" name="k2f552cf5a97436692cf62d3beff7eb8">
    <vt:lpwstr/>
  </property>
  <property fmtid="{D5CDD505-2E9C-101B-9397-08002B2CF9AE}" pid="13" name="TaxCatchAll">
    <vt:lpwstr>1528;#Communication and Change Publishing Team|058b8a09-0bcd-451e-8d47-afc69d8be651;#5;#Communications|39e3c23f-dc56-4aba-86a2-372111e6b9b8;#291;#Branding|472c01dc-d871-4c5d-b949-258f5d56872a</vt:lpwstr>
  </property>
  <property fmtid="{D5CDD505-2E9C-101B-9397-08002B2CF9AE}" pid="14" name="Owning Team">
    <vt:lpwstr>1528;#Communication and Change Publishing Team|058b8a09-0bcd-451e-8d47-afc69d8be651</vt:lpwstr>
  </property>
  <property fmtid="{D5CDD505-2E9C-101B-9397-08002B2CF9AE}" pid="15" name="Records Type">
    <vt:lpwstr>291;#Branding|472c01dc-d871-4c5d-b949-258f5d56872a</vt:lpwstr>
  </property>
  <property fmtid="{D5CDD505-2E9C-101B-9397-08002B2CF9AE}" pid="16" name="Records TypeTaxHTField0">
    <vt:lpwstr>Branding|472c01dc-d871-4c5d-b949-258f5d56872a</vt:lpwstr>
  </property>
  <property fmtid="{D5CDD505-2E9C-101B-9397-08002B2CF9AE}" pid="17" name="Owning TeamTaxHTField0">
    <vt:lpwstr>Communication and Change Publishing Team|058b8a09-0bcd-451e-8d47-afc69d8be651</vt:lpwstr>
  </property>
  <property fmtid="{D5CDD505-2E9C-101B-9397-08002B2CF9AE}" pid="18" name="g46d15b1ec8c4177bccc4a36f9126eda">
    <vt:lpwstr/>
  </property>
  <property fmtid="{D5CDD505-2E9C-101B-9397-08002B2CF9AE}" pid="19" name="ReferenceDate">
    <vt:filetime>2022-04-14T15:06:23Z</vt:filetime>
  </property>
  <property fmtid="{D5CDD505-2E9C-101B-9397-08002B2CF9AE}" pid="20" name="OriginalFilename">
    <vt:lpwstr>Square presentation.potx</vt:lpwstr>
  </property>
  <property fmtid="{D5CDD505-2E9C-101B-9397-08002B2CF9AE}" pid="21" name="MediaServiceImageTags">
    <vt:lpwstr/>
  </property>
</Properties>
</file>